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5" r:id="rId3"/>
    <p:sldId id="257" r:id="rId4"/>
    <p:sldId id="303" r:id="rId5"/>
    <p:sldId id="306" r:id="rId6"/>
    <p:sldId id="307" r:id="rId7"/>
    <p:sldId id="308" r:id="rId8"/>
    <p:sldId id="278" r:id="rId9"/>
    <p:sldId id="297" r:id="rId10"/>
    <p:sldId id="298" r:id="rId11"/>
    <p:sldId id="302" r:id="rId12"/>
    <p:sldId id="283" r:id="rId13"/>
    <p:sldId id="301" r:id="rId14"/>
    <p:sldId id="286" r:id="rId15"/>
    <p:sldId id="294" r:id="rId16"/>
    <p:sldId id="300" r:id="rId17"/>
    <p:sldId id="304" r:id="rId18"/>
    <p:sldId id="285" r:id="rId19"/>
    <p:sldId id="292" r:id="rId20"/>
    <p:sldId id="293" r:id="rId21"/>
    <p:sldId id="299" r:id="rId22"/>
    <p:sldId id="291" r:id="rId23"/>
    <p:sldId id="296" r:id="rId24"/>
    <p:sldId id="295" r:id="rId25"/>
    <p:sldId id="309" r:id="rId26"/>
    <p:sldId id="310"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139" userDrawn="1">
          <p15:clr>
            <a:srgbClr val="A4A3A4"/>
          </p15:clr>
        </p15:guide>
        <p15:guide id="3" orient="horz" pos="3218">
          <p15:clr>
            <a:srgbClr val="A4A3A4"/>
          </p15:clr>
        </p15:guide>
        <p15:guide id="4" pos="41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39"/>
    <a:srgbClr val="051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9" autoAdjust="0"/>
    <p:restoredTop sz="85963" autoAdjust="0"/>
  </p:normalViewPr>
  <p:slideViewPr>
    <p:cSldViewPr>
      <p:cViewPr varScale="1">
        <p:scale>
          <a:sx n="62" d="100"/>
          <a:sy n="62" d="100"/>
        </p:scale>
        <p:origin x="984" y="72"/>
      </p:cViewPr>
      <p:guideLst>
        <p:guide orient="horz" pos="2160"/>
        <p:guide pos="2139"/>
        <p:guide orient="horz" pos="3218"/>
        <p:guide pos="41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2.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EMILY\Study%205%20spreadshee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EMILY\Firefighter%20projects\Female%20Firefighters\Menstrual%20Cycle%20Data_work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ata%20File\Final%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'Tre continuum'!$A$3</c:f>
              <c:strCache>
                <c:ptCount val="1"/>
                <c:pt idx="0">
                  <c:v>FSI</c:v>
                </c:pt>
              </c:strCache>
            </c:strRef>
          </c:tx>
          <c:spPr>
            <a:ln w="25400" cap="rnd">
              <a:noFill/>
              <a:round/>
            </a:ln>
            <a:effectLst/>
          </c:spPr>
          <c:marker>
            <c:symbol val="triangle"/>
            <c:size val="11"/>
            <c:spPr>
              <a:solidFill>
                <a:schemeClr val="bg1"/>
              </a:solidFill>
              <a:ln w="12700">
                <a:solidFill>
                  <a:schemeClr val="tx1"/>
                </a:solidFill>
              </a:ln>
              <a:effectLst/>
            </c:spPr>
          </c:marker>
          <c:xVal>
            <c:numRef>
              <c:f>'Tre continuum'!$C$3:$C$13</c:f>
              <c:numCache>
                <c:formatCode>General</c:formatCode>
                <c:ptCount val="11"/>
                <c:pt idx="0">
                  <c:v>37.950000000000003</c:v>
                </c:pt>
                <c:pt idx="1">
                  <c:v>37.520000000000003</c:v>
                </c:pt>
                <c:pt idx="2">
                  <c:v>38.86</c:v>
                </c:pt>
                <c:pt idx="3">
                  <c:v>38.33</c:v>
                </c:pt>
                <c:pt idx="4">
                  <c:v>37.76</c:v>
                </c:pt>
                <c:pt idx="5">
                  <c:v>38.18</c:v>
                </c:pt>
                <c:pt idx="6">
                  <c:v>37.96</c:v>
                </c:pt>
                <c:pt idx="7">
                  <c:v>38.32</c:v>
                </c:pt>
                <c:pt idx="8">
                  <c:v>37.869999999999997</c:v>
                </c:pt>
                <c:pt idx="9">
                  <c:v>38.409999999999997</c:v>
                </c:pt>
                <c:pt idx="10">
                  <c:v>38.42</c:v>
                </c:pt>
              </c:numCache>
            </c:numRef>
          </c:xVal>
          <c:yVal>
            <c:numRef>
              <c:f>'Tre continuum'!$B$3:$B$13</c:f>
              <c:numCache>
                <c:formatCode>General</c:formatCode>
                <c:ptCount val="11"/>
                <c:pt idx="0">
                  <c:v>1.5</c:v>
                </c:pt>
                <c:pt idx="1">
                  <c:v>1.5</c:v>
                </c:pt>
                <c:pt idx="2">
                  <c:v>1.5</c:v>
                </c:pt>
                <c:pt idx="3">
                  <c:v>1.5</c:v>
                </c:pt>
                <c:pt idx="4">
                  <c:v>1.5</c:v>
                </c:pt>
                <c:pt idx="5">
                  <c:v>1.5</c:v>
                </c:pt>
                <c:pt idx="6">
                  <c:v>1.5</c:v>
                </c:pt>
                <c:pt idx="7">
                  <c:v>1.5</c:v>
                </c:pt>
                <c:pt idx="8">
                  <c:v>1.5</c:v>
                </c:pt>
                <c:pt idx="9">
                  <c:v>1.5</c:v>
                </c:pt>
                <c:pt idx="10">
                  <c:v>1.5</c:v>
                </c:pt>
              </c:numCache>
            </c:numRef>
          </c:yVal>
          <c:smooth val="0"/>
          <c:extLst>
            <c:ext xmlns:c16="http://schemas.microsoft.com/office/drawing/2014/chart" uri="{C3380CC4-5D6E-409C-BE32-E72D297353CC}">
              <c16:uniqueId val="{00000000-8810-4AA9-8B09-4C95AFE5EDB7}"/>
            </c:ext>
          </c:extLst>
        </c:ser>
        <c:ser>
          <c:idx val="1"/>
          <c:order val="1"/>
          <c:tx>
            <c:strRef>
              <c:f>'Tre continuum'!$A$14</c:f>
              <c:strCache>
                <c:ptCount val="1"/>
                <c:pt idx="0">
                  <c:v>CON</c:v>
                </c:pt>
              </c:strCache>
            </c:strRef>
          </c:tx>
          <c:spPr>
            <a:ln w="25400" cap="rnd">
              <a:noFill/>
              <a:round/>
            </a:ln>
            <a:effectLst/>
          </c:spPr>
          <c:marker>
            <c:symbol val="circle"/>
            <c:size val="11"/>
            <c:spPr>
              <a:solidFill>
                <a:schemeClr val="tx1"/>
              </a:solidFill>
              <a:ln w="12700">
                <a:solidFill>
                  <a:schemeClr val="tx1"/>
                </a:solidFill>
              </a:ln>
              <a:effectLst/>
            </c:spPr>
          </c:marker>
          <c:xVal>
            <c:numRef>
              <c:f>'Tre continuum'!$C$14:$C$24</c:f>
              <c:numCache>
                <c:formatCode>General</c:formatCode>
                <c:ptCount val="11"/>
                <c:pt idx="0">
                  <c:v>38.78</c:v>
                </c:pt>
                <c:pt idx="1">
                  <c:v>38.200000000000003</c:v>
                </c:pt>
                <c:pt idx="2">
                  <c:v>39.1</c:v>
                </c:pt>
                <c:pt idx="3">
                  <c:v>38.53</c:v>
                </c:pt>
                <c:pt idx="4">
                  <c:v>38.299999999999997</c:v>
                </c:pt>
                <c:pt idx="5">
                  <c:v>39.119999999999997</c:v>
                </c:pt>
                <c:pt idx="6">
                  <c:v>38.36</c:v>
                </c:pt>
                <c:pt idx="7">
                  <c:v>38.450000000000003</c:v>
                </c:pt>
                <c:pt idx="8">
                  <c:v>38.700000000000003</c:v>
                </c:pt>
                <c:pt idx="9">
                  <c:v>38.08</c:v>
                </c:pt>
                <c:pt idx="10">
                  <c:v>38.56</c:v>
                </c:pt>
              </c:numCache>
            </c:numRef>
          </c:xVal>
          <c:yVal>
            <c:numRef>
              <c:f>'Tre continuum'!$B$14:$B$24</c:f>
              <c:numCache>
                <c:formatCode>General</c:formatCode>
                <c:ptCount val="11"/>
                <c:pt idx="0">
                  <c:v>0.5</c:v>
                </c:pt>
                <c:pt idx="1">
                  <c:v>0.5</c:v>
                </c:pt>
                <c:pt idx="2">
                  <c:v>0.5</c:v>
                </c:pt>
                <c:pt idx="3">
                  <c:v>0.5</c:v>
                </c:pt>
                <c:pt idx="4">
                  <c:v>0.5</c:v>
                </c:pt>
                <c:pt idx="5">
                  <c:v>0.5</c:v>
                </c:pt>
                <c:pt idx="6">
                  <c:v>0.5</c:v>
                </c:pt>
                <c:pt idx="7">
                  <c:v>0.5</c:v>
                </c:pt>
                <c:pt idx="8">
                  <c:v>0.5</c:v>
                </c:pt>
                <c:pt idx="9">
                  <c:v>0.5</c:v>
                </c:pt>
                <c:pt idx="10">
                  <c:v>0.5</c:v>
                </c:pt>
              </c:numCache>
            </c:numRef>
          </c:yVal>
          <c:smooth val="0"/>
          <c:extLst>
            <c:ext xmlns:c16="http://schemas.microsoft.com/office/drawing/2014/chart" uri="{C3380CC4-5D6E-409C-BE32-E72D297353CC}">
              <c16:uniqueId val="{00000001-8810-4AA9-8B09-4C95AFE5EDB7}"/>
            </c:ext>
          </c:extLst>
        </c:ser>
        <c:dLbls>
          <c:showLegendKey val="0"/>
          <c:showVal val="0"/>
          <c:showCatName val="0"/>
          <c:showSerName val="0"/>
          <c:showPercent val="0"/>
          <c:showBubbleSize val="0"/>
        </c:dLbls>
        <c:axId val="-2043700632"/>
        <c:axId val="-2059306712"/>
      </c:scatterChart>
      <c:valAx>
        <c:axId val="-2043700632"/>
        <c:scaling>
          <c:orientation val="minMax"/>
          <c:max val="39.200000000000003"/>
          <c:min val="37.200000000000003"/>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GB" dirty="0"/>
                  <a:t>Rectal Temperature (°C) Continuum </a:t>
                </a:r>
              </a:p>
            </c:rich>
          </c:tx>
          <c:layout>
            <c:manualLayout>
              <c:xMode val="edge"/>
              <c:yMode val="edge"/>
              <c:x val="0.30757289692892498"/>
              <c:y val="0.790276662250729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059306712"/>
        <c:crosses val="autoZero"/>
        <c:crossBetween val="midCat"/>
        <c:majorUnit val="0.2"/>
      </c:valAx>
      <c:valAx>
        <c:axId val="-2059306712"/>
        <c:scaling>
          <c:orientation val="minMax"/>
          <c:max val="3"/>
        </c:scaling>
        <c:delete val="1"/>
        <c:axPos val="l"/>
        <c:numFmt formatCode="General" sourceLinked="1"/>
        <c:majorTickMark val="out"/>
        <c:minorTickMark val="none"/>
        <c:tickLblPos val="nextTo"/>
        <c:crossAx val="-2043700632"/>
        <c:crosses val="autoZero"/>
        <c:crossBetween val="midCat"/>
        <c:majorUnit val="1"/>
      </c:valAx>
      <c:spPr>
        <a:blipFill>
          <a:blip xmlns:r="http://schemas.openxmlformats.org/officeDocument/2006/relationships" r:embed="rId3"/>
          <a:stretch>
            <a:fillRect/>
          </a:stretch>
        </a:blipFill>
        <a:ln>
          <a:noFill/>
        </a:ln>
        <a:effectLst/>
      </c:spPr>
    </c:plotArea>
    <c:legend>
      <c:legendPos val="r"/>
      <c:layout>
        <c:manualLayout>
          <c:xMode val="edge"/>
          <c:yMode val="edge"/>
          <c:x val="0.87519628768544599"/>
          <c:y val="9.3856272897733503E-2"/>
          <c:w val="0.12139344322976001"/>
          <c:h val="0.4652438031811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800" b="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3610215705499"/>
          <c:y val="0.100752011357415"/>
          <c:w val="0.81253826801634599"/>
          <c:h val="0.60374906362793601"/>
        </c:manualLayout>
      </c:layout>
      <c:barChart>
        <c:barDir val="col"/>
        <c:grouping val="clustered"/>
        <c:varyColors val="0"/>
        <c:ser>
          <c:idx val="0"/>
          <c:order val="0"/>
          <c:tx>
            <c:strRef>
              <c:f>Sheet1!$I$21</c:f>
              <c:strCache>
                <c:ptCount val="1"/>
                <c:pt idx="0">
                  <c:v>UK&amp;I</c:v>
                </c:pt>
              </c:strCache>
            </c:strRef>
          </c:tx>
          <c:spPr>
            <a:solidFill>
              <a:srgbClr val="00B050"/>
            </a:solidFill>
            <a:ln>
              <a:noFill/>
            </a:ln>
            <a:effectLst/>
          </c:spPr>
          <c:invertIfNegative val="0"/>
          <c:cat>
            <c:strRef>
              <c:f>Sheet1!$G$22:$H$28</c:f>
              <c:strCache>
                <c:ptCount val="7"/>
                <c:pt idx="0">
                  <c:v>Lower Limb</c:v>
                </c:pt>
                <c:pt idx="1">
                  <c:v>Lower Back</c:v>
                </c:pt>
                <c:pt idx="2">
                  <c:v>Upper Back</c:v>
                </c:pt>
                <c:pt idx="3">
                  <c:v>Upper Limb</c:v>
                </c:pt>
                <c:pt idx="4">
                  <c:v>Coughing</c:v>
                </c:pt>
                <c:pt idx="5">
                  <c:v>Depression/PTSD</c:v>
                </c:pt>
                <c:pt idx="6">
                  <c:v>Fertility Issues</c:v>
                </c:pt>
              </c:strCache>
            </c:strRef>
          </c:cat>
          <c:val>
            <c:numRef>
              <c:f>Sheet1!$I$22:$I$28</c:f>
              <c:numCache>
                <c:formatCode>0%</c:formatCode>
                <c:ptCount val="7"/>
                <c:pt idx="0">
                  <c:v>0.19</c:v>
                </c:pt>
                <c:pt idx="1">
                  <c:v>0.2</c:v>
                </c:pt>
                <c:pt idx="2">
                  <c:v>0.05</c:v>
                </c:pt>
                <c:pt idx="3">
                  <c:v>0.19</c:v>
                </c:pt>
                <c:pt idx="4">
                  <c:v>0.05</c:v>
                </c:pt>
                <c:pt idx="5">
                  <c:v>0.12</c:v>
                </c:pt>
                <c:pt idx="6">
                  <c:v>0.05</c:v>
                </c:pt>
              </c:numCache>
            </c:numRef>
          </c:val>
          <c:extLst>
            <c:ext xmlns:c16="http://schemas.microsoft.com/office/drawing/2014/chart" uri="{C3380CC4-5D6E-409C-BE32-E72D297353CC}">
              <c16:uniqueId val="{00000000-2708-45FD-BBDD-7AC6A24F1959}"/>
            </c:ext>
          </c:extLst>
        </c:ser>
        <c:ser>
          <c:idx val="1"/>
          <c:order val="1"/>
          <c:tx>
            <c:strRef>
              <c:f>Sheet1!$J$21</c:f>
              <c:strCache>
                <c:ptCount val="1"/>
                <c:pt idx="0">
                  <c:v>NA</c:v>
                </c:pt>
              </c:strCache>
            </c:strRef>
          </c:tx>
          <c:spPr>
            <a:solidFill>
              <a:srgbClr val="7533A7"/>
            </a:solidFill>
            <a:ln>
              <a:noFill/>
            </a:ln>
            <a:effectLst/>
          </c:spPr>
          <c:invertIfNegative val="0"/>
          <c:cat>
            <c:strRef>
              <c:f>Sheet1!$G$22:$H$28</c:f>
              <c:strCache>
                <c:ptCount val="7"/>
                <c:pt idx="0">
                  <c:v>Lower Limb</c:v>
                </c:pt>
                <c:pt idx="1">
                  <c:v>Lower Back</c:v>
                </c:pt>
                <c:pt idx="2">
                  <c:v>Upper Back</c:v>
                </c:pt>
                <c:pt idx="3">
                  <c:v>Upper Limb</c:v>
                </c:pt>
                <c:pt idx="4">
                  <c:v>Coughing</c:v>
                </c:pt>
                <c:pt idx="5">
                  <c:v>Depression/PTSD</c:v>
                </c:pt>
                <c:pt idx="6">
                  <c:v>Fertility Issues</c:v>
                </c:pt>
              </c:strCache>
            </c:strRef>
          </c:cat>
          <c:val>
            <c:numRef>
              <c:f>Sheet1!$J$22:$J$28</c:f>
              <c:numCache>
                <c:formatCode>0%</c:formatCode>
                <c:ptCount val="7"/>
                <c:pt idx="0">
                  <c:v>0.32</c:v>
                </c:pt>
                <c:pt idx="1">
                  <c:v>0.36</c:v>
                </c:pt>
                <c:pt idx="2">
                  <c:v>0.15</c:v>
                </c:pt>
                <c:pt idx="3">
                  <c:v>0.28999999999999998</c:v>
                </c:pt>
                <c:pt idx="4">
                  <c:v>0.12</c:v>
                </c:pt>
                <c:pt idx="5">
                  <c:v>0.27</c:v>
                </c:pt>
                <c:pt idx="6">
                  <c:v>7.0000000000000007E-2</c:v>
                </c:pt>
              </c:numCache>
            </c:numRef>
          </c:val>
          <c:extLst>
            <c:ext xmlns:c16="http://schemas.microsoft.com/office/drawing/2014/chart" uri="{C3380CC4-5D6E-409C-BE32-E72D297353CC}">
              <c16:uniqueId val="{00000001-2708-45FD-BBDD-7AC6A24F1959}"/>
            </c:ext>
          </c:extLst>
        </c:ser>
        <c:ser>
          <c:idx val="2"/>
          <c:order val="2"/>
          <c:tx>
            <c:strRef>
              <c:f>Sheet1!$K$21</c:f>
              <c:strCache>
                <c:ptCount val="1"/>
                <c:pt idx="0">
                  <c:v>AUS</c:v>
                </c:pt>
              </c:strCache>
            </c:strRef>
          </c:tx>
          <c:spPr>
            <a:solidFill>
              <a:srgbClr val="0070C0"/>
            </a:solidFill>
            <a:ln>
              <a:noFill/>
            </a:ln>
            <a:effectLst/>
          </c:spPr>
          <c:invertIfNegative val="0"/>
          <c:cat>
            <c:strRef>
              <c:f>Sheet1!$G$22:$H$28</c:f>
              <c:strCache>
                <c:ptCount val="7"/>
                <c:pt idx="0">
                  <c:v>Lower Limb</c:v>
                </c:pt>
                <c:pt idx="1">
                  <c:v>Lower Back</c:v>
                </c:pt>
                <c:pt idx="2">
                  <c:v>Upper Back</c:v>
                </c:pt>
                <c:pt idx="3">
                  <c:v>Upper Limb</c:v>
                </c:pt>
                <c:pt idx="4">
                  <c:v>Coughing</c:v>
                </c:pt>
                <c:pt idx="5">
                  <c:v>Depression/PTSD</c:v>
                </c:pt>
                <c:pt idx="6">
                  <c:v>Fertility Issues</c:v>
                </c:pt>
              </c:strCache>
            </c:strRef>
          </c:cat>
          <c:val>
            <c:numRef>
              <c:f>Sheet1!$K$22:$K$28</c:f>
              <c:numCache>
                <c:formatCode>0%</c:formatCode>
                <c:ptCount val="7"/>
                <c:pt idx="0">
                  <c:v>0.11</c:v>
                </c:pt>
                <c:pt idx="1">
                  <c:v>0.11</c:v>
                </c:pt>
                <c:pt idx="2">
                  <c:v>0.04</c:v>
                </c:pt>
                <c:pt idx="3">
                  <c:v>0.09</c:v>
                </c:pt>
                <c:pt idx="4">
                  <c:v>0.05</c:v>
                </c:pt>
                <c:pt idx="5">
                  <c:v>0.11</c:v>
                </c:pt>
                <c:pt idx="6">
                  <c:v>0.02</c:v>
                </c:pt>
              </c:numCache>
            </c:numRef>
          </c:val>
          <c:extLst>
            <c:ext xmlns:c16="http://schemas.microsoft.com/office/drawing/2014/chart" uri="{C3380CC4-5D6E-409C-BE32-E72D297353CC}">
              <c16:uniqueId val="{00000002-2708-45FD-BBDD-7AC6A24F1959}"/>
            </c:ext>
          </c:extLst>
        </c:ser>
        <c:ser>
          <c:idx val="3"/>
          <c:order val="3"/>
          <c:tx>
            <c:strRef>
              <c:f>Sheet1!$L$21</c:f>
              <c:strCache>
                <c:ptCount val="1"/>
                <c:pt idx="0">
                  <c:v>EU</c:v>
                </c:pt>
              </c:strCache>
            </c:strRef>
          </c:tx>
          <c:spPr>
            <a:solidFill>
              <a:schemeClr val="bg1">
                <a:lumMod val="50000"/>
              </a:schemeClr>
            </a:solidFill>
            <a:ln>
              <a:noFill/>
            </a:ln>
            <a:effectLst/>
          </c:spPr>
          <c:invertIfNegative val="0"/>
          <c:cat>
            <c:strRef>
              <c:f>Sheet1!$G$22:$H$28</c:f>
              <c:strCache>
                <c:ptCount val="7"/>
                <c:pt idx="0">
                  <c:v>Lower Limb</c:v>
                </c:pt>
                <c:pt idx="1">
                  <c:v>Lower Back</c:v>
                </c:pt>
                <c:pt idx="2">
                  <c:v>Upper Back</c:v>
                </c:pt>
                <c:pt idx="3">
                  <c:v>Upper Limb</c:v>
                </c:pt>
                <c:pt idx="4">
                  <c:v>Coughing</c:v>
                </c:pt>
                <c:pt idx="5">
                  <c:v>Depression/PTSD</c:v>
                </c:pt>
                <c:pt idx="6">
                  <c:v>Fertility Issues</c:v>
                </c:pt>
              </c:strCache>
            </c:strRef>
          </c:cat>
          <c:val>
            <c:numRef>
              <c:f>Sheet1!$L$22:$L$28</c:f>
              <c:numCache>
                <c:formatCode>0%</c:formatCode>
                <c:ptCount val="7"/>
                <c:pt idx="0">
                  <c:v>0.09</c:v>
                </c:pt>
                <c:pt idx="1">
                  <c:v>0.08</c:v>
                </c:pt>
                <c:pt idx="2">
                  <c:v>7.0000000000000007E-2</c:v>
                </c:pt>
                <c:pt idx="3">
                  <c:v>0.06</c:v>
                </c:pt>
                <c:pt idx="4">
                  <c:v>0.02</c:v>
                </c:pt>
                <c:pt idx="5">
                  <c:v>7.0000000000000007E-2</c:v>
                </c:pt>
                <c:pt idx="6">
                  <c:v>0.02</c:v>
                </c:pt>
              </c:numCache>
            </c:numRef>
          </c:val>
          <c:extLst>
            <c:ext xmlns:c16="http://schemas.microsoft.com/office/drawing/2014/chart" uri="{C3380CC4-5D6E-409C-BE32-E72D297353CC}">
              <c16:uniqueId val="{00000003-2708-45FD-BBDD-7AC6A24F1959}"/>
            </c:ext>
          </c:extLst>
        </c:ser>
        <c:dLbls>
          <c:showLegendKey val="0"/>
          <c:showVal val="0"/>
          <c:showCatName val="0"/>
          <c:showSerName val="0"/>
          <c:showPercent val="0"/>
          <c:showBubbleSize val="0"/>
        </c:dLbls>
        <c:gapWidth val="219"/>
        <c:overlap val="-27"/>
        <c:axId val="-2059308536"/>
        <c:axId val="-2052626376"/>
      </c:barChart>
      <c:catAx>
        <c:axId val="-20593085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r>
                  <a:rPr lang="en-GB" dirty="0"/>
                  <a:t>Health Issues </a:t>
                </a:r>
              </a:p>
            </c:rich>
          </c:tx>
          <c:layout>
            <c:manualLayout>
              <c:xMode val="edge"/>
              <c:yMode val="edge"/>
              <c:x val="0.42344113190521998"/>
              <c:y val="0.937476199877955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endParaRPr lang="en-US"/>
          </a:p>
        </c:txPr>
        <c:crossAx val="-2052626376"/>
        <c:crosses val="autoZero"/>
        <c:auto val="1"/>
        <c:lblAlgn val="ctr"/>
        <c:lblOffset val="100"/>
        <c:noMultiLvlLbl val="0"/>
      </c:catAx>
      <c:valAx>
        <c:axId val="-205262637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r>
                  <a:rPr lang="en-GB" dirty="0"/>
                  <a:t>Percentage of Participants (%) </a:t>
                </a:r>
              </a:p>
            </c:rich>
          </c:tx>
          <c:layout>
            <c:manualLayout>
              <c:xMode val="edge"/>
              <c:yMode val="edge"/>
              <c:x val="2.8125707129541901E-2"/>
              <c:y val="0.134748577492970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endParaRPr lang="en-US"/>
          </a:p>
        </c:txPr>
        <c:crossAx val="-2059308536"/>
        <c:crosses val="autoZero"/>
        <c:crossBetween val="between"/>
      </c:valAx>
      <c:spPr>
        <a:noFill/>
        <a:ln>
          <a:noFill/>
        </a:ln>
        <a:effectLst/>
      </c:spPr>
    </c:plotArea>
    <c:legend>
      <c:legendPos val="b"/>
      <c:layout>
        <c:manualLayout>
          <c:xMode val="edge"/>
          <c:yMode val="edge"/>
          <c:x val="0.314118852204335"/>
          <c:y val="1.90096078933891E-2"/>
          <c:w val="0.36971235029896399"/>
          <c:h val="5.45458293745862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charset="0"/>
              <a:ea typeface="Verdana" charset="0"/>
              <a:cs typeface="Verdana" charset="0"/>
            </a:defRPr>
          </a:pPr>
          <a:endParaRPr lang="en-US"/>
        </a:p>
      </c:txPr>
    </c:legend>
    <c:plotVisOnly val="1"/>
    <c:dispBlanksAs val="gap"/>
    <c:showDLblsOverMax val="0"/>
  </c:chart>
  <c:spPr>
    <a:solidFill>
      <a:schemeClr val="bg1"/>
    </a:solidFill>
    <a:ln w="28575">
      <a:solidFill>
        <a:srgbClr val="05172E"/>
      </a:solidFill>
    </a:ln>
    <a:effectLst/>
  </c:spPr>
  <c:txPr>
    <a:bodyPr/>
    <a:lstStyle/>
    <a:p>
      <a:pPr>
        <a:defRPr sz="1400">
          <a:solidFill>
            <a:schemeClr val="tx1"/>
          </a:solidFill>
          <a:latin typeface="Verdana" charset="0"/>
          <a:ea typeface="Verdana" charset="0"/>
          <a:cs typeface="Verdana"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258054795064"/>
          <c:y val="5.0925925925925902E-2"/>
          <c:w val="0.80318647768996099"/>
          <c:h val="0.76665135608048995"/>
        </c:manualLayout>
      </c:layout>
      <c:lineChart>
        <c:grouping val="standard"/>
        <c:varyColors val="0"/>
        <c:ser>
          <c:idx val="0"/>
          <c:order val="0"/>
          <c:tx>
            <c:v>Follicular</c:v>
          </c:tx>
          <c:spPr>
            <a:ln w="38100" cap="rnd">
              <a:solidFill>
                <a:schemeClr val="accent6">
                  <a:lumMod val="60000"/>
                  <a:lumOff val="40000"/>
                </a:schemeClr>
              </a:solidFill>
              <a:round/>
            </a:ln>
            <a:effectLst/>
          </c:spPr>
          <c:marker>
            <c:symbol val="circle"/>
            <c:size val="7"/>
            <c:spPr>
              <a:solidFill>
                <a:schemeClr val="accent6">
                  <a:lumMod val="60000"/>
                  <a:lumOff val="40000"/>
                </a:schemeClr>
              </a:solidFill>
              <a:ln w="9525">
                <a:solidFill>
                  <a:schemeClr val="accent6">
                    <a:lumMod val="60000"/>
                    <a:lumOff val="40000"/>
                  </a:schemeClr>
                </a:solidFill>
              </a:ln>
              <a:effectLst/>
            </c:spPr>
          </c:marker>
          <c:errBars>
            <c:errDir val="y"/>
            <c:errBarType val="minus"/>
            <c:errValType val="cust"/>
            <c:noEndCap val="0"/>
            <c:plus>
              <c:numRef>
                <c:f>'Summary sheet'!$C$14:$L$14</c:f>
                <c:numCache>
                  <c:formatCode>General</c:formatCode>
                  <c:ptCount val="10"/>
                  <c:pt idx="0">
                    <c:v>0.179045086101638</c:v>
                  </c:pt>
                  <c:pt idx="1">
                    <c:v>0.16851769724783899</c:v>
                  </c:pt>
                  <c:pt idx="2">
                    <c:v>0.20782891315420099</c:v>
                  </c:pt>
                  <c:pt idx="3">
                    <c:v>0.24972842392143799</c:v>
                  </c:pt>
                  <c:pt idx="4">
                    <c:v>0.28554459246449398</c:v>
                  </c:pt>
                  <c:pt idx="5">
                    <c:v>0.328348138414091</c:v>
                  </c:pt>
                  <c:pt idx="6">
                    <c:v>0.35665109000253797</c:v>
                  </c:pt>
                  <c:pt idx="7">
                    <c:v>0.37171177390169302</c:v>
                  </c:pt>
                  <c:pt idx="8">
                    <c:v>0.39679969758052902</c:v>
                  </c:pt>
                  <c:pt idx="9">
                    <c:v>0.46013778992198101</c:v>
                  </c:pt>
                </c:numCache>
              </c:numRef>
            </c:plus>
            <c:minus>
              <c:numRef>
                <c:f>'Summary sheet'!$C$27:$L$27</c:f>
                <c:numCache>
                  <c:formatCode>General</c:formatCode>
                  <c:ptCount val="10"/>
                  <c:pt idx="0">
                    <c:v>0.37479279990035003</c:v>
                  </c:pt>
                  <c:pt idx="1">
                    <c:v>0.30612497447937798</c:v>
                  </c:pt>
                  <c:pt idx="2">
                    <c:v>0.32745501326790799</c:v>
                  </c:pt>
                  <c:pt idx="3">
                    <c:v>0.32257889400446399</c:v>
                  </c:pt>
                  <c:pt idx="4">
                    <c:v>0.35824971338838202</c:v>
                  </c:pt>
                  <c:pt idx="5">
                    <c:v>0.34179149868220599</c:v>
                  </c:pt>
                  <c:pt idx="6">
                    <c:v>0.37339178964115899</c:v>
                  </c:pt>
                  <c:pt idx="7">
                    <c:v>0.40501984078384401</c:v>
                  </c:pt>
                  <c:pt idx="8">
                    <c:v>0.39939016011915002</c:v>
                  </c:pt>
                  <c:pt idx="9">
                    <c:v>0.387185356128043</c:v>
                  </c:pt>
                </c:numCache>
              </c:numRef>
            </c:minus>
            <c:spPr>
              <a:noFill/>
              <a:ln w="9525" cap="flat" cmpd="sng" algn="ctr">
                <a:solidFill>
                  <a:schemeClr val="tx1">
                    <a:lumMod val="65000"/>
                    <a:lumOff val="35000"/>
                  </a:schemeClr>
                </a:solidFill>
                <a:round/>
              </a:ln>
              <a:effectLst/>
            </c:spPr>
          </c:errBars>
          <c:cat>
            <c:strRef>
              <c:f>'Summary sheet'!$C$4:$L$4</c:f>
              <c:strCache>
                <c:ptCount val="10"/>
                <c:pt idx="0">
                  <c:v>rest</c:v>
                </c:pt>
                <c:pt idx="1">
                  <c:v>0</c:v>
                </c:pt>
                <c:pt idx="2">
                  <c:v>5</c:v>
                </c:pt>
                <c:pt idx="3">
                  <c:v>10</c:v>
                </c:pt>
                <c:pt idx="4">
                  <c:v>15</c:v>
                </c:pt>
                <c:pt idx="5">
                  <c:v>20</c:v>
                </c:pt>
                <c:pt idx="6">
                  <c:v>25</c:v>
                </c:pt>
                <c:pt idx="7">
                  <c:v>30</c:v>
                </c:pt>
                <c:pt idx="8">
                  <c:v>35</c:v>
                </c:pt>
                <c:pt idx="9">
                  <c:v>40</c:v>
                </c:pt>
              </c:strCache>
            </c:strRef>
          </c:cat>
          <c:val>
            <c:numRef>
              <c:f>'Summary sheet'!$C$13:$L$13</c:f>
              <c:numCache>
                <c:formatCode>General</c:formatCode>
                <c:ptCount val="10"/>
                <c:pt idx="0">
                  <c:v>37.360000000000007</c:v>
                </c:pt>
                <c:pt idx="1">
                  <c:v>37.303750000000001</c:v>
                </c:pt>
                <c:pt idx="2">
                  <c:v>37.337499999999999</c:v>
                </c:pt>
                <c:pt idx="3">
                  <c:v>37.372500000000002</c:v>
                </c:pt>
                <c:pt idx="4">
                  <c:v>37.467500000000001</c:v>
                </c:pt>
                <c:pt idx="5">
                  <c:v>37.628750000000011</c:v>
                </c:pt>
                <c:pt idx="6">
                  <c:v>37.85</c:v>
                </c:pt>
                <c:pt idx="7">
                  <c:v>38.133750000000013</c:v>
                </c:pt>
                <c:pt idx="8">
                  <c:v>38.447499999999998</c:v>
                </c:pt>
                <c:pt idx="9">
                  <c:v>38.71875</c:v>
                </c:pt>
              </c:numCache>
            </c:numRef>
          </c:val>
          <c:smooth val="0"/>
          <c:extLst>
            <c:ext xmlns:c16="http://schemas.microsoft.com/office/drawing/2014/chart" uri="{C3380CC4-5D6E-409C-BE32-E72D297353CC}">
              <c16:uniqueId val="{00000000-D1D2-4CAC-B462-6792C626E692}"/>
            </c:ext>
          </c:extLst>
        </c:ser>
        <c:ser>
          <c:idx val="1"/>
          <c:order val="1"/>
          <c:tx>
            <c:v>Luteal</c:v>
          </c:tx>
          <c:spPr>
            <a:ln w="38100" cap="rnd">
              <a:solidFill>
                <a:schemeClr val="accent6">
                  <a:lumMod val="50000"/>
                </a:schemeClr>
              </a:solidFill>
              <a:round/>
            </a:ln>
            <a:effectLst/>
          </c:spPr>
          <c:marker>
            <c:symbol val="circle"/>
            <c:size val="7"/>
            <c:spPr>
              <a:solidFill>
                <a:schemeClr val="accent6">
                  <a:lumMod val="50000"/>
                </a:schemeClr>
              </a:solidFill>
              <a:ln w="9525">
                <a:solidFill>
                  <a:schemeClr val="accent6">
                    <a:lumMod val="50000"/>
                  </a:schemeClr>
                </a:solidFill>
              </a:ln>
              <a:effectLst/>
            </c:spPr>
          </c:marker>
          <c:errBars>
            <c:errDir val="y"/>
            <c:errBarType val="plus"/>
            <c:errValType val="cust"/>
            <c:noEndCap val="0"/>
            <c:plus>
              <c:numRef>
                <c:f>'Summary sheet'!$C$14:$L$14</c:f>
                <c:numCache>
                  <c:formatCode>General</c:formatCode>
                  <c:ptCount val="10"/>
                  <c:pt idx="0">
                    <c:v>0.179045086101638</c:v>
                  </c:pt>
                  <c:pt idx="1">
                    <c:v>0.16851769724783899</c:v>
                  </c:pt>
                  <c:pt idx="2">
                    <c:v>0.20782891315420099</c:v>
                  </c:pt>
                  <c:pt idx="3">
                    <c:v>0.24972842392143799</c:v>
                  </c:pt>
                  <c:pt idx="4">
                    <c:v>0.28554459246449398</c:v>
                  </c:pt>
                  <c:pt idx="5">
                    <c:v>0.328348138414091</c:v>
                  </c:pt>
                  <c:pt idx="6">
                    <c:v>0.35665109000253797</c:v>
                  </c:pt>
                  <c:pt idx="7">
                    <c:v>0.37171177390169302</c:v>
                  </c:pt>
                  <c:pt idx="8">
                    <c:v>0.39679969758052902</c:v>
                  </c:pt>
                  <c:pt idx="9">
                    <c:v>0.46013778992198101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'Summary sheet'!$C$4:$L$4</c:f>
              <c:strCache>
                <c:ptCount val="10"/>
                <c:pt idx="0">
                  <c:v>rest</c:v>
                </c:pt>
                <c:pt idx="1">
                  <c:v>0</c:v>
                </c:pt>
                <c:pt idx="2">
                  <c:v>5</c:v>
                </c:pt>
                <c:pt idx="3">
                  <c:v>10</c:v>
                </c:pt>
                <c:pt idx="4">
                  <c:v>15</c:v>
                </c:pt>
                <c:pt idx="5">
                  <c:v>20</c:v>
                </c:pt>
                <c:pt idx="6">
                  <c:v>25</c:v>
                </c:pt>
                <c:pt idx="7">
                  <c:v>30</c:v>
                </c:pt>
                <c:pt idx="8">
                  <c:v>35</c:v>
                </c:pt>
                <c:pt idx="9">
                  <c:v>40</c:v>
                </c:pt>
              </c:strCache>
            </c:strRef>
          </c:cat>
          <c:val>
            <c:numRef>
              <c:f>'Summary sheet'!$C$26:$L$26</c:f>
              <c:numCache>
                <c:formatCode>General</c:formatCode>
                <c:ptCount val="10"/>
                <c:pt idx="0">
                  <c:v>37.388750000000002</c:v>
                </c:pt>
                <c:pt idx="1">
                  <c:v>37.313749999999999</c:v>
                </c:pt>
                <c:pt idx="2">
                  <c:v>37.366250000000001</c:v>
                </c:pt>
                <c:pt idx="3">
                  <c:v>37.435000000000002</c:v>
                </c:pt>
                <c:pt idx="4">
                  <c:v>37.549999999999997</c:v>
                </c:pt>
                <c:pt idx="5">
                  <c:v>37.727499999999999</c:v>
                </c:pt>
                <c:pt idx="6">
                  <c:v>37.957500000000003</c:v>
                </c:pt>
                <c:pt idx="7">
                  <c:v>38.208750000000002</c:v>
                </c:pt>
                <c:pt idx="8">
                  <c:v>38.483750000000001</c:v>
                </c:pt>
                <c:pt idx="9">
                  <c:v>38.763750000000002</c:v>
                </c:pt>
              </c:numCache>
            </c:numRef>
          </c:val>
          <c:smooth val="0"/>
          <c:extLst>
            <c:ext xmlns:c16="http://schemas.microsoft.com/office/drawing/2014/chart" uri="{C3380CC4-5D6E-409C-BE32-E72D297353CC}">
              <c16:uniqueId val="{00000001-D1D2-4CAC-B462-6792C626E692}"/>
            </c:ext>
          </c:extLst>
        </c:ser>
        <c:dLbls>
          <c:showLegendKey val="0"/>
          <c:showVal val="0"/>
          <c:showCatName val="0"/>
          <c:showSerName val="0"/>
          <c:showPercent val="0"/>
          <c:showBubbleSize val="0"/>
        </c:dLbls>
        <c:marker val="1"/>
        <c:smooth val="0"/>
        <c:axId val="-2044835096"/>
        <c:axId val="-2044828664"/>
      </c:lineChart>
      <c:catAx>
        <c:axId val="-204483509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dirty="0"/>
                  <a:t>Time (minutes)</a:t>
                </a:r>
              </a:p>
            </c:rich>
          </c:tx>
          <c:layout>
            <c:manualLayout>
              <c:xMode val="edge"/>
              <c:yMode val="edge"/>
              <c:x val="0.378224820539869"/>
              <c:y val="0.9215373072854079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44828664"/>
        <c:crosses val="autoZero"/>
        <c:auto val="1"/>
        <c:lblAlgn val="ctr"/>
        <c:lblOffset val="100"/>
        <c:noMultiLvlLbl val="0"/>
      </c:catAx>
      <c:valAx>
        <c:axId val="-2044828664"/>
        <c:scaling>
          <c:orientation val="minMax"/>
          <c:max val="39.4"/>
          <c:min val="36.799999999999997"/>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dirty="0"/>
                  <a:t>Core Temperature (⁰C)</a:t>
                </a:r>
              </a:p>
            </c:rich>
          </c:tx>
          <c:layout>
            <c:manualLayout>
              <c:xMode val="edge"/>
              <c:yMode val="edge"/>
              <c:x val="0"/>
              <c:y val="0.192021923823902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44835096"/>
        <c:crosses val="autoZero"/>
        <c:crossBetween val="between"/>
        <c:majorUnit val="0.4"/>
      </c:valAx>
      <c:spPr>
        <a:noFill/>
        <a:ln>
          <a:noFill/>
        </a:ln>
        <a:effectLst/>
      </c:spPr>
    </c:plotArea>
    <c:legend>
      <c:legendPos val="r"/>
      <c:layout>
        <c:manualLayout>
          <c:xMode val="edge"/>
          <c:yMode val="edge"/>
          <c:x val="0.17465201224846899"/>
          <c:y val="2.83559346748323E-2"/>
          <c:w val="0.66423687664041997"/>
          <c:h val="9.606590842811310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32706253800301"/>
          <c:y val="4.8888888888888898E-2"/>
          <c:w val="0.76716195634296203"/>
          <c:h val="0.75862769832424604"/>
        </c:manualLayout>
      </c:layout>
      <c:lineChart>
        <c:grouping val="standard"/>
        <c:varyColors val="0"/>
        <c:ser>
          <c:idx val="0"/>
          <c:order val="0"/>
          <c:tx>
            <c:v>Menopausal</c:v>
          </c:tx>
          <c:spPr>
            <a:ln w="38100" cap="rnd">
              <a:solidFill>
                <a:srgbClr val="B01C39"/>
              </a:solidFill>
              <a:round/>
            </a:ln>
            <a:effectLst/>
          </c:spPr>
          <c:marker>
            <c:symbol val="circle"/>
            <c:size val="7"/>
            <c:spPr>
              <a:solidFill>
                <a:srgbClr val="B01C39"/>
              </a:solidFill>
              <a:ln w="9525">
                <a:solidFill>
                  <a:srgbClr val="B01C39"/>
                </a:solidFill>
              </a:ln>
              <a:effectLst/>
            </c:spPr>
          </c:marker>
          <c:errBars>
            <c:errDir val="y"/>
            <c:errBarType val="minus"/>
            <c:errValType val="cust"/>
            <c:noEndCap val="0"/>
            <c:plus>
              <c:numLit>
                <c:formatCode>General</c:formatCode>
                <c:ptCount val="1"/>
                <c:pt idx="0">
                  <c:v>1</c:v>
                </c:pt>
              </c:numLit>
            </c:plus>
            <c:minus>
              <c:numRef>
                <c:f>'Graph 2'!$G$3:$G$12</c:f>
                <c:numCache>
                  <c:formatCode>General</c:formatCode>
                  <c:ptCount val="10"/>
                  <c:pt idx="0">
                    <c:v>0.20980645843252901</c:v>
                  </c:pt>
                  <c:pt idx="1">
                    <c:v>0.23370654676324401</c:v>
                  </c:pt>
                  <c:pt idx="2">
                    <c:v>0.219431082574917</c:v>
                  </c:pt>
                  <c:pt idx="3">
                    <c:v>0.224874965258473</c:v>
                  </c:pt>
                  <c:pt idx="4">
                    <c:v>0.23119256043393799</c:v>
                  </c:pt>
                  <c:pt idx="5">
                    <c:v>0.23509306667785701</c:v>
                  </c:pt>
                  <c:pt idx="6">
                    <c:v>0.22566568192793501</c:v>
                  </c:pt>
                  <c:pt idx="7">
                    <c:v>0.25317977802344499</c:v>
                  </c:pt>
                  <c:pt idx="8">
                    <c:v>0.285929284186763</c:v>
                  </c:pt>
                  <c:pt idx="9">
                    <c:v>0.30302181806302803</c:v>
                  </c:pt>
                </c:numCache>
              </c:numRef>
            </c:minus>
            <c:spPr>
              <a:noFill/>
              <a:ln w="9525" cap="flat" cmpd="sng" algn="ctr">
                <a:solidFill>
                  <a:schemeClr val="tx1">
                    <a:lumMod val="65000"/>
                    <a:lumOff val="35000"/>
                  </a:schemeClr>
                </a:solidFill>
                <a:round/>
              </a:ln>
              <a:effectLst/>
            </c:spPr>
          </c:errBars>
          <c:cat>
            <c:strRef>
              <c:f>'Graph 2'!$A$3:$A$12</c:f>
              <c:strCache>
                <c:ptCount val="10"/>
                <c:pt idx="0">
                  <c:v>Rest</c:v>
                </c:pt>
                <c:pt idx="1">
                  <c:v>0</c:v>
                </c:pt>
                <c:pt idx="2">
                  <c:v>5</c:v>
                </c:pt>
                <c:pt idx="3">
                  <c:v>10</c:v>
                </c:pt>
                <c:pt idx="4">
                  <c:v>15</c:v>
                </c:pt>
                <c:pt idx="5">
                  <c:v>20</c:v>
                </c:pt>
                <c:pt idx="6">
                  <c:v>25</c:v>
                </c:pt>
                <c:pt idx="7">
                  <c:v>30</c:v>
                </c:pt>
                <c:pt idx="8">
                  <c:v>35</c:v>
                </c:pt>
                <c:pt idx="9">
                  <c:v>40</c:v>
                </c:pt>
              </c:strCache>
            </c:strRef>
          </c:cat>
          <c:val>
            <c:numRef>
              <c:f>'Graph 2'!$F$3:$F$12</c:f>
              <c:numCache>
                <c:formatCode>0.00</c:formatCode>
                <c:ptCount val="10"/>
                <c:pt idx="0">
                  <c:v>37.182499999999997</c:v>
                </c:pt>
                <c:pt idx="1">
                  <c:v>37.097499999999997</c:v>
                </c:pt>
                <c:pt idx="2">
                  <c:v>37.049999999999997</c:v>
                </c:pt>
                <c:pt idx="3">
                  <c:v>37.077500000000001</c:v>
                </c:pt>
                <c:pt idx="4">
                  <c:v>37.18</c:v>
                </c:pt>
                <c:pt idx="5">
                  <c:v>37.342500000000001</c:v>
                </c:pt>
                <c:pt idx="6">
                  <c:v>37.585000000000008</c:v>
                </c:pt>
                <c:pt idx="7">
                  <c:v>37.869999999999997</c:v>
                </c:pt>
                <c:pt idx="8">
                  <c:v>38.083333333333343</c:v>
                </c:pt>
                <c:pt idx="9">
                  <c:v>38.383333333333333</c:v>
                </c:pt>
              </c:numCache>
            </c:numRef>
          </c:val>
          <c:smooth val="0"/>
          <c:extLst>
            <c:ext xmlns:c16="http://schemas.microsoft.com/office/drawing/2014/chart" uri="{C3380CC4-5D6E-409C-BE32-E72D297353CC}">
              <c16:uniqueId val="{00000000-6CF3-4374-ACB4-33F543D7D426}"/>
            </c:ext>
          </c:extLst>
        </c:ser>
        <c:ser>
          <c:idx val="1"/>
          <c:order val="1"/>
          <c:tx>
            <c:v>Regular Cycles</c:v>
          </c:tx>
          <c:spPr>
            <a:ln w="38100" cap="rnd">
              <a:solidFill>
                <a:srgbClr val="05172E"/>
              </a:solidFill>
              <a:round/>
            </a:ln>
            <a:effectLst/>
          </c:spPr>
          <c:marker>
            <c:symbol val="circle"/>
            <c:size val="7"/>
            <c:spPr>
              <a:solidFill>
                <a:srgbClr val="05172E"/>
              </a:solidFill>
              <a:ln w="9525">
                <a:solidFill>
                  <a:srgbClr val="05172E"/>
                </a:solidFill>
              </a:ln>
              <a:effectLst/>
            </c:spPr>
          </c:marker>
          <c:errBars>
            <c:errDir val="y"/>
            <c:errBarType val="plus"/>
            <c:errValType val="cust"/>
            <c:noEndCap val="0"/>
            <c:plus>
              <c:numRef>
                <c:f>'Graph 2'!$I$15:$I$24</c:f>
                <c:numCache>
                  <c:formatCode>General</c:formatCode>
                  <c:ptCount val="10"/>
                  <c:pt idx="0">
                    <c:v>0.203510851471529</c:v>
                  </c:pt>
                  <c:pt idx="1">
                    <c:v>0.18187908071023401</c:v>
                  </c:pt>
                  <c:pt idx="2">
                    <c:v>0.23278745670675399</c:v>
                  </c:pt>
                  <c:pt idx="3">
                    <c:v>0.27911765738961503</c:v>
                  </c:pt>
                  <c:pt idx="4">
                    <c:v>0.32770413485337602</c:v>
                  </c:pt>
                  <c:pt idx="5">
                    <c:v>0.381033681800789</c:v>
                  </c:pt>
                  <c:pt idx="6">
                    <c:v>0.41519473342838198</c:v>
                  </c:pt>
                  <c:pt idx="7">
                    <c:v>0.43743189946169603</c:v>
                  </c:pt>
                  <c:pt idx="8">
                    <c:v>0.46794942746697099</c:v>
                  </c:pt>
                  <c:pt idx="9">
                    <c:v>0.54331083798012503</c:v>
                  </c:pt>
                </c:numCache>
              </c:numRef>
            </c:plus>
            <c:minus>
              <c:numRef>
                <c:f>'Graph 2'!$I$15:$I$24</c:f>
                <c:numCache>
                  <c:formatCode>General</c:formatCode>
                  <c:ptCount val="10"/>
                  <c:pt idx="0">
                    <c:v>0.203510851471529</c:v>
                  </c:pt>
                  <c:pt idx="1">
                    <c:v>0.18187908071023401</c:v>
                  </c:pt>
                  <c:pt idx="2">
                    <c:v>0.23278745670675399</c:v>
                  </c:pt>
                  <c:pt idx="3">
                    <c:v>0.27911765738961503</c:v>
                  </c:pt>
                  <c:pt idx="4">
                    <c:v>0.32770413485337602</c:v>
                  </c:pt>
                  <c:pt idx="5">
                    <c:v>0.381033681800789</c:v>
                  </c:pt>
                  <c:pt idx="6">
                    <c:v>0.41519473342838198</c:v>
                  </c:pt>
                  <c:pt idx="7">
                    <c:v>0.43743189946169603</c:v>
                  </c:pt>
                  <c:pt idx="8">
                    <c:v>0.46794942746697099</c:v>
                  </c:pt>
                  <c:pt idx="9">
                    <c:v>0.54331083798012503</c:v>
                  </c:pt>
                </c:numCache>
              </c:numRef>
            </c:minus>
            <c:spPr>
              <a:noFill/>
              <a:ln w="9525" cap="flat" cmpd="sng" algn="ctr">
                <a:solidFill>
                  <a:schemeClr val="tx1">
                    <a:lumMod val="65000"/>
                    <a:lumOff val="35000"/>
                  </a:schemeClr>
                </a:solidFill>
                <a:round/>
              </a:ln>
              <a:effectLst/>
            </c:spPr>
          </c:errBars>
          <c:cat>
            <c:strRef>
              <c:f>'Graph 2'!$A$3:$A$12</c:f>
              <c:strCache>
                <c:ptCount val="10"/>
                <c:pt idx="0">
                  <c:v>Rest</c:v>
                </c:pt>
                <c:pt idx="1">
                  <c:v>0</c:v>
                </c:pt>
                <c:pt idx="2">
                  <c:v>5</c:v>
                </c:pt>
                <c:pt idx="3">
                  <c:v>10</c:v>
                </c:pt>
                <c:pt idx="4">
                  <c:v>15</c:v>
                </c:pt>
                <c:pt idx="5">
                  <c:v>20</c:v>
                </c:pt>
                <c:pt idx="6">
                  <c:v>25</c:v>
                </c:pt>
                <c:pt idx="7">
                  <c:v>30</c:v>
                </c:pt>
                <c:pt idx="8">
                  <c:v>35</c:v>
                </c:pt>
                <c:pt idx="9">
                  <c:v>40</c:v>
                </c:pt>
              </c:strCache>
            </c:strRef>
          </c:cat>
          <c:val>
            <c:numRef>
              <c:f>'Graph 2'!$H$15:$H$24</c:f>
              <c:numCache>
                <c:formatCode>0.00</c:formatCode>
                <c:ptCount val="10"/>
                <c:pt idx="0">
                  <c:v>37.338333333333338</c:v>
                </c:pt>
                <c:pt idx="1">
                  <c:v>37.270000000000003</c:v>
                </c:pt>
                <c:pt idx="2">
                  <c:v>37.305</c:v>
                </c:pt>
                <c:pt idx="3">
                  <c:v>37.336666666666538</c:v>
                </c:pt>
                <c:pt idx="4">
                  <c:v>37.435000000000002</c:v>
                </c:pt>
                <c:pt idx="5">
                  <c:v>37.596666666666579</c:v>
                </c:pt>
                <c:pt idx="6">
                  <c:v>37.816666666666528</c:v>
                </c:pt>
                <c:pt idx="7">
                  <c:v>38.113333333333337</c:v>
                </c:pt>
                <c:pt idx="8">
                  <c:v>38.431666666666537</c:v>
                </c:pt>
                <c:pt idx="9">
                  <c:v>38.716666666666562</c:v>
                </c:pt>
              </c:numCache>
            </c:numRef>
          </c:val>
          <c:smooth val="0"/>
          <c:extLst>
            <c:ext xmlns:c16="http://schemas.microsoft.com/office/drawing/2014/chart" uri="{C3380CC4-5D6E-409C-BE32-E72D297353CC}">
              <c16:uniqueId val="{00000001-6CF3-4374-ACB4-33F543D7D426}"/>
            </c:ext>
          </c:extLst>
        </c:ser>
        <c:dLbls>
          <c:showLegendKey val="0"/>
          <c:showVal val="0"/>
          <c:showCatName val="0"/>
          <c:showSerName val="0"/>
          <c:showPercent val="0"/>
          <c:showBubbleSize val="0"/>
        </c:dLbls>
        <c:marker val="1"/>
        <c:smooth val="0"/>
        <c:axId val="-2045441112"/>
        <c:axId val="-2045447496"/>
      </c:lineChart>
      <c:catAx>
        <c:axId val="-20454411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r>
                  <a:rPr lang="en-GB" dirty="0"/>
                  <a:t>Time (minutes)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title>
        <c:numFmt formatCode="General" sourceLinked="1"/>
        <c:majorTickMark val="none"/>
        <c:minorTickMark val="out"/>
        <c:tickLblPos val="nextTo"/>
        <c:spPr>
          <a:noFill/>
          <a:ln w="9525" cap="flat" cmpd="sng" algn="ctr">
            <a:solidFill>
              <a:srgbClr val="00206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2045447496"/>
        <c:crosses val="autoZero"/>
        <c:auto val="1"/>
        <c:lblAlgn val="ctr"/>
        <c:lblOffset val="100"/>
        <c:noMultiLvlLbl val="0"/>
      </c:catAx>
      <c:valAx>
        <c:axId val="-2045447496"/>
        <c:scaling>
          <c:orientation val="minMax"/>
          <c:min val="36.5"/>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r>
                  <a:rPr lang="en-GB" dirty="0"/>
                  <a:t>Core Temperature (⁰C)</a:t>
                </a:r>
              </a:p>
            </c:rich>
          </c:tx>
          <c:layout>
            <c:manualLayout>
              <c:xMode val="edge"/>
              <c:yMode val="edge"/>
              <c:x val="6.5503322063348898E-4"/>
              <c:y val="0.155960544454770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title>
        <c:numFmt formatCode="0.0" sourceLinked="0"/>
        <c:majorTickMark val="out"/>
        <c:minorTickMark val="none"/>
        <c:tickLblPos val="nextTo"/>
        <c:spPr>
          <a:noFill/>
          <a:ln>
            <a:solidFill>
              <a:srgbClr val="002060"/>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crossAx val="-2045441112"/>
        <c:crosses val="autoZero"/>
        <c:crossBetween val="between"/>
      </c:valAx>
      <c:spPr>
        <a:noFill/>
        <a:ln>
          <a:noFill/>
        </a:ln>
        <a:effectLst/>
      </c:spPr>
    </c:plotArea>
    <c:legend>
      <c:legendPos val="r"/>
      <c:layout>
        <c:manualLayout>
          <c:xMode val="edge"/>
          <c:yMode val="edge"/>
          <c:x val="0.18711599895240499"/>
          <c:y val="1.8718271878873399E-2"/>
          <c:w val="0.65451465441819801"/>
          <c:h val="0.101112160979877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600">
          <a:solidFill>
            <a:schemeClr val="tx1"/>
          </a:solidFill>
          <a:latin typeface="+mn-lt"/>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4C530-C692-8140-9861-870E50BA4B31}"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7BDFF-F13B-5449-B00D-29AA05758CE5}" type="slidenum">
              <a:rPr lang="en-US" smtClean="0"/>
              <a:t>‹#›</a:t>
            </a:fld>
            <a:endParaRPr lang="en-US"/>
          </a:p>
        </p:txBody>
      </p:sp>
    </p:spTree>
    <p:extLst>
      <p:ext uri="{BB962C8B-B14F-4D97-AF65-F5344CB8AC3E}">
        <p14:creationId xmlns:p14="http://schemas.microsoft.com/office/powerpoint/2010/main" val="200128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1</a:t>
            </a:fld>
            <a:endParaRPr lang="en-US" dirty="0"/>
          </a:p>
        </p:txBody>
      </p:sp>
    </p:spTree>
    <p:extLst>
      <p:ext uri="{BB962C8B-B14F-4D97-AF65-F5344CB8AC3E}">
        <p14:creationId xmlns:p14="http://schemas.microsoft.com/office/powerpoint/2010/main" val="87899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Sweating threshold temperature is greater during the luteal phase, delaying the onset of sweating until a higher core temperature is reached</a:t>
            </a:r>
          </a:p>
          <a:p>
            <a:pPr marL="171450" indent="-171450">
              <a:buFontTx/>
              <a:buChar char="-"/>
            </a:pPr>
            <a:r>
              <a:rPr lang="en-US" dirty="0"/>
              <a:t>Sweat rate is lower in the luteal phase than the follicular phase (Lee et  al., 2014) </a:t>
            </a:r>
          </a:p>
          <a:p>
            <a:pPr marL="171450" indent="-171450">
              <a:buFontTx/>
              <a:buChar char="-"/>
            </a:pPr>
            <a:r>
              <a:rPr lang="en-US" dirty="0"/>
              <a:t>Altered sweat threshold and rate may be a result of lower concentrations of progesterone acting on warm-sensitive neurons (Kolka and Stephenson, 1989)</a:t>
            </a:r>
          </a:p>
          <a:p>
            <a:pPr marL="171450" indent="-171450">
              <a:buFontTx/>
              <a:buChar char="-"/>
            </a:pPr>
            <a:r>
              <a:rPr lang="en-US" dirty="0"/>
              <a:t>Sims and Heather (2018) state that the higher core temperature in the luteal phase may persist into exercise performance and lead to increased subjective feeling of exertion and reduced performance</a:t>
            </a:r>
          </a:p>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10</a:t>
            </a:fld>
            <a:endParaRPr lang="en-US" dirty="0"/>
          </a:p>
        </p:txBody>
      </p:sp>
    </p:spTree>
    <p:extLst>
      <p:ext uri="{BB962C8B-B14F-4D97-AF65-F5344CB8AC3E}">
        <p14:creationId xmlns:p14="http://schemas.microsoft.com/office/powerpoint/2010/main" val="954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Janse de Jong et a., (2012) state that it has been found that during exercise in the heat ladies fatigue quicker in the luteal than the follicular phase</a:t>
            </a:r>
          </a:p>
          <a:p>
            <a:pPr marL="171450" indent="-171450">
              <a:buFontTx/>
              <a:buChar char="-"/>
            </a:pPr>
            <a:r>
              <a:rPr lang="en-US" dirty="0"/>
              <a:t>Notely et al. (2018) found no differences between phases when exercising in exercise duration or core temperature</a:t>
            </a:r>
          </a:p>
          <a:p>
            <a:pPr marL="171450" indent="-171450">
              <a:buFontTx/>
              <a:buChar char="-"/>
            </a:pPr>
            <a:r>
              <a:rPr lang="en-US" dirty="0"/>
              <a:t>Kuwhara et al (2005) showed no difference in core temperature between phases of the menstrual cycle</a:t>
            </a:r>
          </a:p>
        </p:txBody>
      </p:sp>
      <p:sp>
        <p:nvSpPr>
          <p:cNvPr id="4" name="Slide Number Placeholder 3"/>
          <p:cNvSpPr>
            <a:spLocks noGrp="1"/>
          </p:cNvSpPr>
          <p:nvPr>
            <p:ph type="sldNum" sz="quarter" idx="5"/>
          </p:nvPr>
        </p:nvSpPr>
        <p:spPr/>
        <p:txBody>
          <a:bodyPr/>
          <a:lstStyle/>
          <a:p>
            <a:fld id="{AC57BDFF-F13B-5449-B00D-29AA05758CE5}" type="slidenum">
              <a:rPr lang="en-US" smtClean="0"/>
              <a:t>11</a:t>
            </a:fld>
            <a:endParaRPr lang="en-US" dirty="0"/>
          </a:p>
        </p:txBody>
      </p:sp>
    </p:spTree>
    <p:extLst>
      <p:ext uri="{BB962C8B-B14F-4D97-AF65-F5344CB8AC3E}">
        <p14:creationId xmlns:p14="http://schemas.microsoft.com/office/powerpoint/2010/main" val="30791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Oral contraceptives include oestrogen and progesterone</a:t>
            </a:r>
          </a:p>
          <a:p>
            <a:pPr marL="171450" indent="-171450">
              <a:buFontTx/>
              <a:buChar char="-"/>
            </a:pPr>
            <a:r>
              <a:rPr lang="en-US" dirty="0"/>
              <a:t>Users of oral contraceptives have been found to have a 0.2</a:t>
            </a:r>
            <a:r>
              <a:rPr lang="en-US" baseline="30000" dirty="0"/>
              <a:t>o</a:t>
            </a:r>
            <a:r>
              <a:rPr lang="en-US" baseline="0" dirty="0"/>
              <a:t>C lower resting core temperature whilst taking the pill (Tenaglia et al., 1999)</a:t>
            </a:r>
          </a:p>
          <a:p>
            <a:pPr marL="171450" indent="-171450">
              <a:buFontTx/>
              <a:buChar char="-"/>
            </a:pPr>
            <a:r>
              <a:rPr lang="en-US" baseline="0" dirty="0"/>
              <a:t>During the luteal phase it is suggested that oral contraceptive users may have greater heat tolerance capacity than non-users (Cheung, 2000)</a:t>
            </a:r>
          </a:p>
          <a:p>
            <a:pPr marL="171450" indent="-171450">
              <a:buFontTx/>
              <a:buChar char="-"/>
            </a:pPr>
            <a:r>
              <a:rPr lang="en-US" dirty="0"/>
              <a:t>Long term use of oral contraceptives can lead to higher core and skin temperatures following ~22mins exercise in the heat (Minahan et al., 2017)</a:t>
            </a:r>
          </a:p>
          <a:p>
            <a:pPr marL="171450" indent="-171450">
              <a:buFontTx/>
              <a:buChar char="-"/>
            </a:pPr>
            <a:r>
              <a:rPr lang="en-US" dirty="0"/>
              <a:t>Lei et al. (2017) and Tenaglia et al. (1999) found no difference in sweat rates or skin temperatures between those in the mid-luteal phase and those on oral contraceptives</a:t>
            </a:r>
          </a:p>
        </p:txBody>
      </p:sp>
      <p:sp>
        <p:nvSpPr>
          <p:cNvPr id="4" name="Slide Number Placeholder 3"/>
          <p:cNvSpPr>
            <a:spLocks noGrp="1"/>
          </p:cNvSpPr>
          <p:nvPr>
            <p:ph type="sldNum" sz="quarter" idx="5"/>
          </p:nvPr>
        </p:nvSpPr>
        <p:spPr/>
        <p:txBody>
          <a:bodyPr/>
          <a:lstStyle/>
          <a:p>
            <a:fld id="{AC57BDFF-F13B-5449-B00D-29AA05758CE5}" type="slidenum">
              <a:rPr lang="en-US" smtClean="0"/>
              <a:t>12</a:t>
            </a:fld>
            <a:endParaRPr lang="en-US" dirty="0"/>
          </a:p>
        </p:txBody>
      </p:sp>
    </p:spTree>
    <p:extLst>
      <p:ext uri="{BB962C8B-B14F-4D97-AF65-F5344CB8AC3E}">
        <p14:creationId xmlns:p14="http://schemas.microsoft.com/office/powerpoint/2010/main" val="190801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in the rectal temperature between users and non-users of oral contraceptives in the early follicular and mid luteal phases of the cycle (Tenaglia et al., 1999)</a:t>
            </a:r>
          </a:p>
        </p:txBody>
      </p:sp>
      <p:sp>
        <p:nvSpPr>
          <p:cNvPr id="4" name="Slide Number Placeholder 3"/>
          <p:cNvSpPr>
            <a:spLocks noGrp="1"/>
          </p:cNvSpPr>
          <p:nvPr>
            <p:ph type="sldNum" sz="quarter" idx="5"/>
          </p:nvPr>
        </p:nvSpPr>
        <p:spPr/>
        <p:txBody>
          <a:bodyPr/>
          <a:lstStyle/>
          <a:p>
            <a:fld id="{AC57BDFF-F13B-5449-B00D-29AA05758CE5}" type="slidenum">
              <a:rPr lang="en-US" smtClean="0"/>
              <a:t>13</a:t>
            </a:fld>
            <a:endParaRPr lang="en-US" dirty="0"/>
          </a:p>
        </p:txBody>
      </p:sp>
    </p:spTree>
    <p:extLst>
      <p:ext uri="{BB962C8B-B14F-4D97-AF65-F5344CB8AC3E}">
        <p14:creationId xmlns:p14="http://schemas.microsoft.com/office/powerpoint/2010/main" val="115654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Menopause occurs when the ovaries stop producing reproductive cells</a:t>
            </a:r>
          </a:p>
          <a:p>
            <a:pPr marL="171450" indent="-171450">
              <a:buFontTx/>
              <a:buChar char="-"/>
            </a:pPr>
            <a:r>
              <a:rPr lang="en-US" dirty="0"/>
              <a:t>Menopause has been reported to occur around the age of 51</a:t>
            </a:r>
          </a:p>
          <a:p>
            <a:pPr marL="171450" indent="-171450">
              <a:buFontTx/>
              <a:buChar char="-"/>
            </a:pPr>
            <a:r>
              <a:rPr lang="en-US" dirty="0"/>
              <a:t>Perimenopause occurs when ovarian function starts to decline (Bachmann, 2005)</a:t>
            </a:r>
          </a:p>
        </p:txBody>
      </p:sp>
      <p:sp>
        <p:nvSpPr>
          <p:cNvPr id="4" name="Slide Number Placeholder 3"/>
          <p:cNvSpPr>
            <a:spLocks noGrp="1"/>
          </p:cNvSpPr>
          <p:nvPr>
            <p:ph type="sldNum" sz="quarter" idx="5"/>
          </p:nvPr>
        </p:nvSpPr>
        <p:spPr/>
        <p:txBody>
          <a:bodyPr/>
          <a:lstStyle/>
          <a:p>
            <a:fld id="{AC57BDFF-F13B-5449-B00D-29AA05758CE5}" type="slidenum">
              <a:rPr lang="en-US" smtClean="0"/>
              <a:t>14</a:t>
            </a:fld>
            <a:endParaRPr lang="en-US" dirty="0"/>
          </a:p>
        </p:txBody>
      </p:sp>
    </p:spTree>
    <p:extLst>
      <p:ext uri="{BB962C8B-B14F-4D97-AF65-F5344CB8AC3E}">
        <p14:creationId xmlns:p14="http://schemas.microsoft.com/office/powerpoint/2010/main" val="210501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With perimenopause there are abrupt increases and decreases in oestrogen and rises in follicle stimulating hormone (Bachmann, 2005)</a:t>
            </a:r>
          </a:p>
          <a:p>
            <a:pPr marL="171450" indent="-171450">
              <a:buFontTx/>
              <a:buChar char="-"/>
            </a:pPr>
            <a:r>
              <a:rPr lang="en-US" dirty="0"/>
              <a:t>Instability of oestrogen can effect females somatically through fatigue, aches and pains, psychologically through mood disturbance and through sleep disturbances (Shaver and Paulsen, 1993)</a:t>
            </a:r>
          </a:p>
          <a:p>
            <a:pPr marL="171450" indent="-171450">
              <a:buFontTx/>
              <a:buChar char="-"/>
            </a:pPr>
            <a:r>
              <a:rPr lang="en-US" dirty="0"/>
              <a:t>Deecher and Dorries, (2007) state that 80% of women going through menopause will experience night sweats and hot flushes</a:t>
            </a:r>
          </a:p>
          <a:p>
            <a:pPr marL="171450" indent="-171450">
              <a:buFontTx/>
              <a:buChar char="-"/>
            </a:pPr>
            <a:r>
              <a:rPr lang="en-US" dirty="0"/>
              <a:t>hot flushes are associated with increases in skin temperature (Sturdee et al., 1978)</a:t>
            </a:r>
          </a:p>
          <a:p>
            <a:pPr marL="171450" indent="-171450">
              <a:buFontTx/>
              <a:buChar char="-"/>
            </a:pPr>
            <a:r>
              <a:rPr lang="en-US" dirty="0"/>
              <a:t>core temperature is seen to fluctuate during menopause, but is lower in post-menopausal women compared to premenopausal</a:t>
            </a:r>
          </a:p>
        </p:txBody>
      </p:sp>
      <p:sp>
        <p:nvSpPr>
          <p:cNvPr id="4" name="Slide Number Placeholder 3"/>
          <p:cNvSpPr>
            <a:spLocks noGrp="1"/>
          </p:cNvSpPr>
          <p:nvPr>
            <p:ph type="sldNum" sz="quarter" idx="5"/>
          </p:nvPr>
        </p:nvSpPr>
        <p:spPr/>
        <p:txBody>
          <a:bodyPr/>
          <a:lstStyle/>
          <a:p>
            <a:fld id="{AC57BDFF-F13B-5449-B00D-29AA05758CE5}" type="slidenum">
              <a:rPr lang="en-US" smtClean="0"/>
              <a:t>15</a:t>
            </a:fld>
            <a:endParaRPr lang="en-US" dirty="0"/>
          </a:p>
        </p:txBody>
      </p:sp>
    </p:spTree>
    <p:extLst>
      <p:ext uri="{BB962C8B-B14F-4D97-AF65-F5344CB8AC3E}">
        <p14:creationId xmlns:p14="http://schemas.microsoft.com/office/powerpoint/2010/main" val="208653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Small core body temperature elevations acting within a reduced thermoneutral zone trigger hot flushes in symptomatic postmenopausal women (Freedman, 2005)</a:t>
            </a:r>
          </a:p>
          <a:p>
            <a:pPr marL="171450" indent="-171450">
              <a:buFontTx/>
              <a:buChar char="-"/>
            </a:pPr>
            <a:r>
              <a:rPr lang="en-US" dirty="0"/>
              <a:t>Heat dissipation response from increased core temperature is triggered due to acting outside the thermoneutral zone (Freedman and Blacker, 2002)</a:t>
            </a:r>
          </a:p>
          <a:p>
            <a:pPr marL="171450" indent="-171450">
              <a:buFontTx/>
              <a:buChar char="-"/>
            </a:pPr>
            <a:r>
              <a:rPr lang="en-US" dirty="0"/>
              <a:t>Symptomatic women’s temperature limits narrow to 0.0</a:t>
            </a:r>
            <a:r>
              <a:rPr lang="en-US" baseline="30000" dirty="0"/>
              <a:t>o</a:t>
            </a:r>
            <a:r>
              <a:rPr lang="en-US" baseline="0" dirty="0"/>
              <a:t>C from 0.4</a:t>
            </a:r>
            <a:r>
              <a:rPr lang="en-US" baseline="30000" dirty="0"/>
              <a:t>o</a:t>
            </a:r>
            <a:r>
              <a:rPr lang="en-US" baseline="0" dirty="0"/>
              <a:t>C due to lowered sweating threshold and increased shivering threshold (Freedman et al 1995) and therefore if core temperature reaches the threshold hot flushes occur until core temperature returns to the thermoneutral zone (Freedman 2014)</a:t>
            </a:r>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16</a:t>
            </a:fld>
            <a:endParaRPr lang="en-US" dirty="0"/>
          </a:p>
        </p:txBody>
      </p:sp>
    </p:spTree>
    <p:extLst>
      <p:ext uri="{BB962C8B-B14F-4D97-AF65-F5344CB8AC3E}">
        <p14:creationId xmlns:p14="http://schemas.microsoft.com/office/powerpoint/2010/main" val="197428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a:t>
            </a:r>
            <a:r>
              <a:rPr lang="en-GB" baseline="0" dirty="0"/>
              <a:t> this mean menopausal women are at no greater risk of heat illness because their heat dissipation response starts sooner??</a:t>
            </a:r>
          </a:p>
          <a:p>
            <a:endParaRPr lang="en-GB" baseline="0" dirty="0"/>
          </a:p>
          <a:p>
            <a:r>
              <a:rPr lang="en-GB" baseline="0" dirty="0"/>
              <a:t>No statistical difference at this point – neither group is specifically worse in terms of heat tolerance</a:t>
            </a:r>
          </a:p>
          <a:p>
            <a:endParaRPr lang="en-GB" baseline="0" dirty="0"/>
          </a:p>
          <a:p>
            <a:r>
              <a:rPr lang="en-GB" baseline="0" dirty="0"/>
              <a:t>Perceptual response may be greater in menopausal perhaps? So feel hotter but not necessarily core temp hotter?</a:t>
            </a:r>
          </a:p>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17</a:t>
            </a:fld>
            <a:endParaRPr lang="en-US" dirty="0"/>
          </a:p>
        </p:txBody>
      </p:sp>
    </p:spTree>
    <p:extLst>
      <p:ext uri="{BB962C8B-B14F-4D97-AF65-F5344CB8AC3E}">
        <p14:creationId xmlns:p14="http://schemas.microsoft.com/office/powerpoint/2010/main" val="147816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Higher core temperature at certain phases of cycle</a:t>
            </a:r>
          </a:p>
          <a:p>
            <a:r>
              <a:rPr lang="en-GB" baseline="0" dirty="0"/>
              <a:t>Does it impact heat tolerance??</a:t>
            </a:r>
          </a:p>
          <a:p>
            <a:r>
              <a:rPr lang="en-GB" baseline="0" dirty="0"/>
              <a:t>Should we be paying particular attention to pre/post cooling in those times of the month?</a:t>
            </a:r>
          </a:p>
          <a:p>
            <a:endParaRPr lang="en-GB" baseline="0" dirty="0"/>
          </a:p>
          <a:p>
            <a:r>
              <a:rPr lang="en-GB" baseline="0" dirty="0"/>
              <a:t>Bone mass – increased risk of breaks/fractures</a:t>
            </a:r>
          </a:p>
          <a:p>
            <a:endParaRPr lang="en-GB" baseline="0" dirty="0"/>
          </a:p>
          <a:p>
            <a:r>
              <a:rPr lang="en-GB" baseline="0" dirty="0"/>
              <a:t>Similar process with strength loss - 0.6% per year of muscle mass lost with menopause</a:t>
            </a:r>
          </a:p>
          <a:p>
            <a:r>
              <a:rPr lang="en-GB" baseline="0" dirty="0"/>
              <a:t>Suggestions that resistance training can minimise this though! – regular fitness activity and weight bearing exercise can minimise these decrements and reduce risk of fractures </a:t>
            </a:r>
          </a:p>
          <a:p>
            <a:endParaRPr lang="en-GB" baseline="0" dirty="0"/>
          </a:p>
          <a:p>
            <a:r>
              <a:rPr lang="en-GB" baseline="0" dirty="0"/>
              <a:t>Hormone therapy could improve strength as link between estradiol and muscle contraction quality</a:t>
            </a:r>
          </a:p>
          <a:p>
            <a:endParaRPr lang="en-GB" baseline="0" dirty="0"/>
          </a:p>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18</a:t>
            </a:fld>
            <a:endParaRPr lang="en-US" dirty="0"/>
          </a:p>
        </p:txBody>
      </p:sp>
    </p:spTree>
    <p:extLst>
      <p:ext uri="{BB962C8B-B14F-4D97-AF65-F5344CB8AC3E}">
        <p14:creationId xmlns:p14="http://schemas.microsoft.com/office/powerpoint/2010/main" val="1070522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evidence that higher cardiorespiratory fitness levels will reduce risk of bone loss reducing the risk of osteopenia and osteoporosis in post-menopausal women (DeFina et al., 2016 )</a:t>
            </a:r>
          </a:p>
          <a:p>
            <a:pPr marL="171450" indent="-171450">
              <a:buFontTx/>
              <a:buChar char="-"/>
            </a:pPr>
            <a:r>
              <a:rPr lang="en-US" dirty="0"/>
              <a:t>Regular resistance based exercises can aid to reduce the risk of osteopenia, osteoporosis and fractures through reducing the rate of bone loss (Haskell et al., 2007)</a:t>
            </a:r>
          </a:p>
          <a:p>
            <a:pPr marL="171450" indent="-171450">
              <a:buFontTx/>
              <a:buChar char="-"/>
            </a:pPr>
            <a:r>
              <a:rPr lang="en-US" dirty="0"/>
              <a:t>VO</a:t>
            </a:r>
            <a:r>
              <a:rPr lang="en-US" baseline="-25000" dirty="0"/>
              <a:t>2max </a:t>
            </a:r>
            <a:r>
              <a:rPr lang="en-US" baseline="0" dirty="0"/>
              <a:t>declines with increasing age (Betik and Hepple, 2008</a:t>
            </a:r>
          </a:p>
          <a:p>
            <a:pPr marL="171450" indent="-171450">
              <a:buFontTx/>
              <a:buChar char="-"/>
            </a:pPr>
            <a:r>
              <a:rPr lang="en-US" baseline="0" dirty="0"/>
              <a:t>Menopause associated changes in cardiopulmonary function are cause by low oestrogen and result in prevention of adequate oxygen flow required for rising demand in exercise (Abdulnour, 2016)</a:t>
            </a:r>
          </a:p>
          <a:p>
            <a:pPr marL="171450" indent="-171450">
              <a:buFontTx/>
              <a:buChar char="-"/>
            </a:pPr>
            <a:r>
              <a:rPr lang="en-US" baseline="0" dirty="0"/>
              <a:t>Cardiorespiratory fitness lowers post menopause due to body composition changing and worsened arterial vasodilation from age and menopause (da Rocha Arago, 2015)</a:t>
            </a:r>
          </a:p>
        </p:txBody>
      </p:sp>
      <p:sp>
        <p:nvSpPr>
          <p:cNvPr id="4" name="Slide Number Placeholder 3"/>
          <p:cNvSpPr>
            <a:spLocks noGrp="1"/>
          </p:cNvSpPr>
          <p:nvPr>
            <p:ph type="sldNum" sz="quarter" idx="5"/>
          </p:nvPr>
        </p:nvSpPr>
        <p:spPr/>
        <p:txBody>
          <a:bodyPr/>
          <a:lstStyle/>
          <a:p>
            <a:fld id="{AC57BDFF-F13B-5449-B00D-29AA05758CE5}" type="slidenum">
              <a:rPr lang="en-US" smtClean="0"/>
              <a:t>19</a:t>
            </a:fld>
            <a:endParaRPr lang="en-US" dirty="0"/>
          </a:p>
        </p:txBody>
      </p:sp>
    </p:spTree>
    <p:extLst>
      <p:ext uri="{BB962C8B-B14F-4D97-AF65-F5344CB8AC3E}">
        <p14:creationId xmlns:p14="http://schemas.microsoft.com/office/powerpoint/2010/main" val="4829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set core temperature of 37(+- 0.5</a:t>
            </a:r>
            <a:r>
              <a:rPr lang="en-US" baseline="30000" dirty="0"/>
              <a:t>o</a:t>
            </a:r>
            <a:r>
              <a:rPr lang="en-US" baseline="0" dirty="0"/>
              <a:t>C) is usually maintained by the body (Casa et al., 2015)</a:t>
            </a:r>
          </a:p>
          <a:p>
            <a:pPr marL="171450" indent="-171450">
              <a:buFontTx/>
              <a:buChar char="-"/>
            </a:pPr>
            <a:r>
              <a:rPr lang="en-US" baseline="0" dirty="0"/>
              <a:t>Thermoregulation is the process of maintaining a set core temperature and is challenged by environmental extremes such as heat (Cheuvront et al., 2010)</a:t>
            </a:r>
          </a:p>
          <a:p>
            <a:pPr marL="171450" indent="-171450">
              <a:buFontTx/>
              <a:buChar char="-"/>
            </a:pPr>
            <a:r>
              <a:rPr lang="en-US" baseline="0" dirty="0"/>
              <a:t>Firefighters wearing protective clothing have a limited ability to sweat due to the creation of microenvironments from layered clothing (Eglin, 2007)</a:t>
            </a:r>
          </a:p>
          <a:p>
            <a:pPr marL="171450" indent="-171450">
              <a:buFontTx/>
              <a:buChar char="-"/>
            </a:pPr>
            <a:r>
              <a:rPr lang="en-US" dirty="0"/>
              <a:t>Females are less tolerant to hot environments than males and 39% of female firefighters reported having a heat related illness (Watkins et al., 2019)</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2</a:t>
            </a:fld>
            <a:endParaRPr lang="en-US" dirty="0"/>
          </a:p>
        </p:txBody>
      </p:sp>
    </p:spTree>
    <p:extLst>
      <p:ext uri="{BB962C8B-B14F-4D97-AF65-F5344CB8AC3E}">
        <p14:creationId xmlns:p14="http://schemas.microsoft.com/office/powerpoint/2010/main" val="1975246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Menopause can contribute to declining muscle mass over time, known as sarcopenia, Rolland et al (2007) demonstrated a 0.6% loss per year after menopause</a:t>
            </a:r>
          </a:p>
          <a:p>
            <a:pPr marL="171450" indent="-171450">
              <a:buFontTx/>
              <a:buChar char="-"/>
            </a:pPr>
            <a:r>
              <a:rPr lang="en-US" dirty="0"/>
              <a:t>Research shows that over the age of 50 there is a pronounced decline in strength (Dogerty, 2001)</a:t>
            </a:r>
          </a:p>
          <a:p>
            <a:pPr marL="171450" indent="-171450">
              <a:buFontTx/>
              <a:buChar char="-"/>
            </a:pPr>
            <a:r>
              <a:rPr lang="en-US" dirty="0"/>
              <a:t>The drop in muscle mass and strength has been correlated with declining oestrogen levels by some research (Phillips et al., 1993) however this is contradicted by Humphries et al. (1992)</a:t>
            </a:r>
          </a:p>
          <a:p>
            <a:pPr marL="171450" indent="-171450">
              <a:buFontTx/>
              <a:buChar char="-"/>
            </a:pPr>
            <a:endParaRPr lang="en-US" dirty="0"/>
          </a:p>
          <a:p>
            <a:pPr marL="171450" indent="-171450">
              <a:buFontTx/>
              <a:buChar char="-"/>
            </a:pPr>
            <a:r>
              <a:rPr lang="en-US" dirty="0"/>
              <a:t>Cross sectional images of mid thighs from 24 year old (Left) and 65 year old (Right)</a:t>
            </a:r>
          </a:p>
        </p:txBody>
      </p:sp>
      <p:sp>
        <p:nvSpPr>
          <p:cNvPr id="4" name="Slide Number Placeholder 3"/>
          <p:cNvSpPr>
            <a:spLocks noGrp="1"/>
          </p:cNvSpPr>
          <p:nvPr>
            <p:ph type="sldNum" sz="quarter" idx="5"/>
          </p:nvPr>
        </p:nvSpPr>
        <p:spPr/>
        <p:txBody>
          <a:bodyPr/>
          <a:lstStyle/>
          <a:p>
            <a:fld id="{AC57BDFF-F13B-5449-B00D-29AA05758CE5}" type="slidenum">
              <a:rPr lang="en-US" smtClean="0"/>
              <a:t>20</a:t>
            </a:fld>
            <a:endParaRPr lang="en-US" dirty="0"/>
          </a:p>
        </p:txBody>
      </p:sp>
    </p:spTree>
    <p:extLst>
      <p:ext uri="{BB962C8B-B14F-4D97-AF65-F5344CB8AC3E}">
        <p14:creationId xmlns:p14="http://schemas.microsoft.com/office/powerpoint/2010/main" val="1082424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Muscle and strength loss can be attributed to hormonal changes, reduced physical activity and reduced protein intake</a:t>
            </a:r>
          </a:p>
          <a:p>
            <a:pPr marL="171450" indent="-171450">
              <a:buFontTx/>
              <a:buChar char="-"/>
            </a:pPr>
            <a:r>
              <a:rPr lang="en-US" dirty="0"/>
              <a:t>Female firefighters should be encouraged to maintain fitness levels and strength based activities to maintain muscle mass</a:t>
            </a:r>
          </a:p>
          <a:p>
            <a:pPr marL="171450" indent="-171450">
              <a:buFontTx/>
              <a:buChar char="-"/>
            </a:pPr>
            <a:r>
              <a:rPr lang="en-US" dirty="0"/>
              <a:t>Recommendations from the national institutes of supplements (1029) state that women over 50 should consume 1200mg of elemental calcium a day primarily from food sources</a:t>
            </a:r>
          </a:p>
          <a:p>
            <a:pPr marL="171450" indent="-171450">
              <a:buFontTx/>
              <a:buChar char="-"/>
            </a:pPr>
            <a:r>
              <a:rPr lang="en-US" dirty="0"/>
              <a:t>Postmenopausal women's bone mineral density can be improved with appropriate vitamin D and calcium consumption (Roush, 2011)</a:t>
            </a:r>
          </a:p>
          <a:p>
            <a:pPr marL="171450" indent="-171450">
              <a:buFontTx/>
              <a:buChar char="-"/>
            </a:pPr>
            <a:r>
              <a:rPr lang="en-US" dirty="0"/>
              <a:t>Research suggests there is small and varied benefits of using vitamin D and calcium following menopause on bone mineral density</a:t>
            </a:r>
          </a:p>
        </p:txBody>
      </p:sp>
      <p:sp>
        <p:nvSpPr>
          <p:cNvPr id="4" name="Slide Number Placeholder 3"/>
          <p:cNvSpPr>
            <a:spLocks noGrp="1"/>
          </p:cNvSpPr>
          <p:nvPr>
            <p:ph type="sldNum" sz="quarter" idx="5"/>
          </p:nvPr>
        </p:nvSpPr>
        <p:spPr/>
        <p:txBody>
          <a:bodyPr/>
          <a:lstStyle/>
          <a:p>
            <a:fld id="{AC57BDFF-F13B-5449-B00D-29AA05758CE5}" type="slidenum">
              <a:rPr lang="en-US" smtClean="0"/>
              <a:t>21</a:t>
            </a:fld>
            <a:endParaRPr lang="en-US" dirty="0"/>
          </a:p>
        </p:txBody>
      </p:sp>
    </p:spTree>
    <p:extLst>
      <p:ext uri="{BB962C8B-B14F-4D97-AF65-F5344CB8AC3E}">
        <p14:creationId xmlns:p14="http://schemas.microsoft.com/office/powerpoint/2010/main" val="187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Only 1 third of women restricted duties in 1</a:t>
            </a:r>
            <a:r>
              <a:rPr lang="en-US" baseline="30000" dirty="0"/>
              <a:t>st</a:t>
            </a:r>
            <a:r>
              <a:rPr lang="en-US" dirty="0"/>
              <a:t> trimester, with some not restricting duties at all</a:t>
            </a:r>
          </a:p>
          <a:p>
            <a:pPr marL="171450" indent="-171450">
              <a:buFontTx/>
              <a:buChar char="-"/>
            </a:pPr>
            <a:r>
              <a:rPr lang="en-US" dirty="0"/>
              <a:t>Working night shifts and heavy lifting increase chance of miscarriage by 1,21 and 1.31 times (Nilsson et al., 2014)</a:t>
            </a:r>
          </a:p>
          <a:p>
            <a:pPr marL="171450" indent="-171450">
              <a:buFontTx/>
              <a:buChar char="-"/>
            </a:pPr>
            <a:r>
              <a:rPr lang="en-US" dirty="0"/>
              <a:t>Evidence in animals that heat stress and hyperthermia can have negative consequences on female fertility through altered hormone levels, decreased chance of fertilization and increased rate of miscarriage (Boni, 2019)</a:t>
            </a:r>
          </a:p>
          <a:p>
            <a:pPr marL="171450" indent="-171450">
              <a:buFontTx/>
              <a:buChar char="-"/>
            </a:pPr>
            <a:r>
              <a:rPr lang="en-US" dirty="0"/>
              <a:t>The impact of being a firefighter on maternal health and fertility is possibly due to heat exposure or other aspects of the role</a:t>
            </a:r>
          </a:p>
        </p:txBody>
      </p:sp>
      <p:sp>
        <p:nvSpPr>
          <p:cNvPr id="4" name="Slide Number Placeholder 3"/>
          <p:cNvSpPr>
            <a:spLocks noGrp="1"/>
          </p:cNvSpPr>
          <p:nvPr>
            <p:ph type="sldNum" sz="quarter" idx="5"/>
          </p:nvPr>
        </p:nvSpPr>
        <p:spPr/>
        <p:txBody>
          <a:bodyPr/>
          <a:lstStyle/>
          <a:p>
            <a:fld id="{AC57BDFF-F13B-5449-B00D-29AA05758CE5}" type="slidenum">
              <a:rPr lang="en-US" smtClean="0"/>
              <a:t>22</a:t>
            </a:fld>
            <a:endParaRPr lang="en-US" dirty="0"/>
          </a:p>
        </p:txBody>
      </p:sp>
    </p:spTree>
    <p:extLst>
      <p:ext uri="{BB962C8B-B14F-4D97-AF65-F5344CB8AC3E}">
        <p14:creationId xmlns:p14="http://schemas.microsoft.com/office/powerpoint/2010/main" val="12735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23</a:t>
            </a:fld>
            <a:endParaRPr lang="en-US" dirty="0"/>
          </a:p>
        </p:txBody>
      </p:sp>
    </p:spTree>
    <p:extLst>
      <p:ext uri="{BB962C8B-B14F-4D97-AF65-F5344CB8AC3E}">
        <p14:creationId xmlns:p14="http://schemas.microsoft.com/office/powerpoint/2010/main" val="1568986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24</a:t>
            </a:fld>
            <a:endParaRPr lang="en-US"/>
          </a:p>
        </p:txBody>
      </p:sp>
    </p:spTree>
    <p:extLst>
      <p:ext uri="{BB962C8B-B14F-4D97-AF65-F5344CB8AC3E}">
        <p14:creationId xmlns:p14="http://schemas.microsoft.com/office/powerpoint/2010/main" val="167667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a:t>
            </a:r>
            <a:r>
              <a:rPr lang="en-GB" baseline="0" dirty="0"/>
              <a:t> this mean menopausal women are at no greater risk of heat illness because their heat dissipation response starts sooner??</a:t>
            </a:r>
          </a:p>
          <a:p>
            <a:endParaRPr lang="en-GB" baseline="0" dirty="0"/>
          </a:p>
          <a:p>
            <a:r>
              <a:rPr lang="en-GB" baseline="0" dirty="0"/>
              <a:t>No statistical difference at this point – neither group is specifically worse in terms of heat tolerance</a:t>
            </a:r>
          </a:p>
          <a:p>
            <a:endParaRPr lang="en-GB" baseline="0" dirty="0"/>
          </a:p>
          <a:p>
            <a:r>
              <a:rPr lang="en-GB" baseline="0" dirty="0"/>
              <a:t>Perceptual response may be greater in menopausal perhaps? So feel hotter but not necessarily core temp hotter?</a:t>
            </a:r>
          </a:p>
          <a:p>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3</a:t>
            </a:fld>
            <a:endParaRPr lang="en-US" dirty="0"/>
          </a:p>
        </p:txBody>
      </p:sp>
    </p:spTree>
    <p:extLst>
      <p:ext uri="{BB962C8B-B14F-4D97-AF65-F5344CB8AC3E}">
        <p14:creationId xmlns:p14="http://schemas.microsoft.com/office/powerpoint/2010/main" val="90501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For same body weight – women typically have greater body fat percentage – fat has lower specific heat capacity, meaning less heat is needed to increase the temperature of fat than to increase the temperature of lean body mass. Thicker subcutaneous layer mean a reduced blood flow to enable evaporation of heat</a:t>
            </a:r>
          </a:p>
          <a:p>
            <a:endParaRPr lang="en-GB" baseline="0" dirty="0"/>
          </a:p>
          <a:p>
            <a:r>
              <a:rPr lang="en-GB" baseline="0" dirty="0"/>
              <a:t>Less sweat per gland in females </a:t>
            </a:r>
          </a:p>
          <a:p>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4</a:t>
            </a:fld>
            <a:endParaRPr lang="en-US" dirty="0"/>
          </a:p>
        </p:txBody>
      </p:sp>
    </p:spTree>
    <p:extLst>
      <p:ext uri="{BB962C8B-B14F-4D97-AF65-F5344CB8AC3E}">
        <p14:creationId xmlns:p14="http://schemas.microsoft.com/office/powerpoint/2010/main" val="51175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of UK&amp;I</a:t>
            </a:r>
            <a:r>
              <a:rPr lang="en-GB" baseline="0" dirty="0"/>
              <a:t> accounts for nearly 400 people.</a:t>
            </a:r>
          </a:p>
          <a:p>
            <a:endParaRPr lang="en-GB" baseline="0" dirty="0"/>
          </a:p>
          <a:p>
            <a:r>
              <a:rPr lang="en-GB" baseline="0" dirty="0"/>
              <a:t>Small proportion of concern around fertility issues – difficulties conceiving or carrying to full term</a:t>
            </a:r>
          </a:p>
          <a:p>
            <a:endParaRPr lang="en-GB" baseline="0" dirty="0"/>
          </a:p>
          <a:p>
            <a:r>
              <a:rPr lang="en-GB" baseline="0" dirty="0"/>
              <a:t>How does this compare to previous studies???</a:t>
            </a:r>
          </a:p>
          <a:p>
            <a:endParaRPr lang="en-GB" baseline="0" dirty="0"/>
          </a:p>
          <a:p>
            <a:r>
              <a:rPr lang="en-GB" baseline="0" dirty="0"/>
              <a:t>44% back pain firefighters</a:t>
            </a:r>
          </a:p>
          <a:p>
            <a:r>
              <a:rPr lang="en-GB" baseline="0" dirty="0"/>
              <a:t>Due to heavy lifting, weight of PPE &amp; BA and wearing restrictive boots? </a:t>
            </a:r>
          </a:p>
          <a:p>
            <a:endParaRPr lang="en-GB" baseline="0" dirty="0"/>
          </a:p>
          <a:p>
            <a:r>
              <a:rPr lang="en-GB" baseline="0" dirty="0"/>
              <a:t>2-16% have coughing/breathing issues. Firefighters 1.23 times more likely to develop adult onset asthma and also reported by instructors in recent survey.</a:t>
            </a:r>
          </a:p>
          <a:p>
            <a:endParaRPr lang="en-GB" baseline="0" dirty="0"/>
          </a:p>
          <a:p>
            <a:r>
              <a:rPr lang="en-GB" baseline="0" dirty="0"/>
              <a:t>17% of FFF mental health issues. Previous research 10-32% (Perrin et al 2014) female no more likely to experience PTSD than males. Still greater than 2-14% of general population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 number of responses referred to the work of the firefighters charity with the great help of physiotherapy.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  </a:t>
            </a:r>
            <a:endParaRPr lang="en-GB" b="1" dirty="0"/>
          </a:p>
          <a:p>
            <a:endParaRPr lang="en-GB" dirty="0"/>
          </a:p>
          <a:p>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5</a:t>
            </a:fld>
            <a:endParaRPr lang="en-US" dirty="0"/>
          </a:p>
        </p:txBody>
      </p:sp>
    </p:spTree>
    <p:extLst>
      <p:ext uri="{BB962C8B-B14F-4D97-AF65-F5344CB8AC3E}">
        <p14:creationId xmlns:p14="http://schemas.microsoft.com/office/powerpoint/2010/main" val="37490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of UK&amp;I</a:t>
            </a:r>
            <a:r>
              <a:rPr lang="en-GB" baseline="0" dirty="0"/>
              <a:t> accounts for nearly 400 people.</a:t>
            </a:r>
          </a:p>
          <a:p>
            <a:endParaRPr lang="en-GB" baseline="0" dirty="0"/>
          </a:p>
          <a:p>
            <a:r>
              <a:rPr lang="en-GB" baseline="0" dirty="0"/>
              <a:t>Small proportion of concern around fertility issues – difficulties conceiving or carrying to full term</a:t>
            </a:r>
          </a:p>
          <a:p>
            <a:endParaRPr lang="en-GB" baseline="0" dirty="0"/>
          </a:p>
          <a:p>
            <a:r>
              <a:rPr lang="en-GB" baseline="0" dirty="0"/>
              <a:t>24% FFF menstrual cycle effects them at work – thermal tolerance, hygiene issues (facilities), fatigue</a:t>
            </a:r>
          </a:p>
          <a:p>
            <a:endParaRPr lang="en-GB" baseline="0" dirty="0"/>
          </a:p>
          <a:p>
            <a:endParaRPr lang="en-GB" dirty="0"/>
          </a:p>
          <a:p>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6</a:t>
            </a:fld>
            <a:endParaRPr lang="en-US" dirty="0"/>
          </a:p>
        </p:txBody>
      </p:sp>
    </p:spTree>
    <p:extLst>
      <p:ext uri="{BB962C8B-B14F-4D97-AF65-F5344CB8AC3E}">
        <p14:creationId xmlns:p14="http://schemas.microsoft.com/office/powerpoint/2010/main" val="147063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7BDFF-F13B-5449-B00D-29AA05758CE5}" type="slidenum">
              <a:rPr lang="en-US" smtClean="0"/>
              <a:t>7</a:t>
            </a:fld>
            <a:endParaRPr lang="en-US" dirty="0"/>
          </a:p>
        </p:txBody>
      </p:sp>
    </p:spTree>
    <p:extLst>
      <p:ext uri="{BB962C8B-B14F-4D97-AF65-F5344CB8AC3E}">
        <p14:creationId xmlns:p14="http://schemas.microsoft.com/office/powerpoint/2010/main" val="69148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Follicular phase occurs from day 1 to day 14, followed by ovulation and luteal phase occurs from ovulation through to the end of the cycle</a:t>
            </a:r>
          </a:p>
          <a:p>
            <a:pPr marL="171450" indent="-171450">
              <a:buFontTx/>
              <a:buChar char="-"/>
            </a:pPr>
            <a:r>
              <a:rPr lang="en-US" dirty="0"/>
              <a:t>Oestrogen, which is predominantly released from ovarian cells, increases to a peak before ovulation and remains elevated during the luteal phase (Marsh and Jenkins, 2002)</a:t>
            </a:r>
          </a:p>
          <a:p>
            <a:pPr marL="171450" indent="-171450">
              <a:buFontTx/>
              <a:buChar char="-"/>
            </a:pPr>
            <a:r>
              <a:rPr lang="en-US" dirty="0"/>
              <a:t>Throughout the luteal and follicular phases progesterone levels are low (Marsh and Jenkins, 2002)</a:t>
            </a:r>
          </a:p>
          <a:p>
            <a:pPr marL="171450" indent="-171450">
              <a:buFontTx/>
              <a:buChar char="-"/>
            </a:pPr>
            <a:r>
              <a:rPr lang="en-US" dirty="0"/>
              <a:t>Oestrogen reduces body temperature and alters skin blood flow as well as sweating (Charkoudian, 2003)</a:t>
            </a:r>
          </a:p>
          <a:p>
            <a:pPr marL="171450" indent="-171450">
              <a:buFontTx/>
              <a:buChar char="-"/>
            </a:pPr>
            <a:r>
              <a:rPr lang="en-US" dirty="0"/>
              <a:t>Progesterone leads to increased core temperature (Marsh and Jenkins, 2002)</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8</a:t>
            </a:fld>
            <a:endParaRPr lang="en-US" dirty="0"/>
          </a:p>
        </p:txBody>
      </p:sp>
    </p:spTree>
    <p:extLst>
      <p:ext uri="{BB962C8B-B14F-4D97-AF65-F5344CB8AC3E}">
        <p14:creationId xmlns:p14="http://schemas.microsoft.com/office/powerpoint/2010/main" val="192786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Tenaglia</a:t>
            </a:r>
            <a:r>
              <a:rPr lang="en-GB" baseline="0" dirty="0"/>
              <a:t>: 0.2 degree difference in core temp, whilst statistically different is small!</a:t>
            </a:r>
          </a:p>
          <a:p>
            <a:r>
              <a:rPr lang="en-GB" baseline="0" dirty="0"/>
              <a:t>9 participants but very long duration exercise and not actually getting that hot until towards the end of the exposure. </a:t>
            </a:r>
          </a:p>
          <a:p>
            <a:endParaRPr lang="en-GB" baseline="0" dirty="0"/>
          </a:p>
          <a:p>
            <a:r>
              <a:rPr lang="en-GB" baseline="0" dirty="0"/>
              <a:t>Notley et al 2019 – yes differences in core temperature at the beginning, but no statistical difference in core temperature or change in core temperature. Differences quite small and human variance quite large?</a:t>
            </a:r>
          </a:p>
          <a:p>
            <a:endParaRPr lang="en-GB" baseline="0" dirty="0"/>
          </a:p>
          <a:p>
            <a:r>
              <a:rPr lang="en-GB" baseline="0" dirty="0"/>
              <a:t>Use behavioural thermoregulation – go slower if possible or choose to end earlier </a:t>
            </a:r>
          </a:p>
          <a:p>
            <a:endParaRPr lang="en-GB" baseline="0" dirty="0"/>
          </a:p>
          <a:p>
            <a:r>
              <a:rPr lang="en-GB" baseline="0" dirty="0"/>
              <a:t>Also research on use of hormonal contraception – some research says core temperature higher to start with but no consequence with compensable exercise, no difference in phases as hormones controlled throughout.</a:t>
            </a:r>
          </a:p>
          <a:p>
            <a:endParaRPr lang="en-US" dirty="0"/>
          </a:p>
        </p:txBody>
      </p:sp>
      <p:sp>
        <p:nvSpPr>
          <p:cNvPr id="4" name="Slide Number Placeholder 3"/>
          <p:cNvSpPr>
            <a:spLocks noGrp="1"/>
          </p:cNvSpPr>
          <p:nvPr>
            <p:ph type="sldNum" sz="quarter" idx="5"/>
          </p:nvPr>
        </p:nvSpPr>
        <p:spPr/>
        <p:txBody>
          <a:bodyPr/>
          <a:lstStyle/>
          <a:p>
            <a:fld id="{AC57BDFF-F13B-5449-B00D-29AA05758CE5}" type="slidenum">
              <a:rPr lang="en-US" smtClean="0"/>
              <a:t>9</a:t>
            </a:fld>
            <a:endParaRPr lang="en-US" dirty="0"/>
          </a:p>
        </p:txBody>
      </p:sp>
    </p:spTree>
    <p:extLst>
      <p:ext uri="{BB962C8B-B14F-4D97-AF65-F5344CB8AC3E}">
        <p14:creationId xmlns:p14="http://schemas.microsoft.com/office/powerpoint/2010/main" val="1631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2A69-E7B4-7A48-AAD9-0FC2B28A7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B71315-9EE6-294D-83EA-3F31C5181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DB716-DC7D-6341-857A-2CA48D42C92A}"/>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8ABA0494-73F6-6542-9DF5-2FA30417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CE430-3AAB-8B4C-AE8D-C41D582DB9D5}"/>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344051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3E76-A7A8-FA40-B4BA-549B830E8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76FBE-634B-F445-842A-4EE57E2694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BC68E-4D8A-5848-A437-16BCE95D9E85}"/>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F15E8907-CDD2-7B4F-9818-CF6F188E8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8F6A6-D287-2C47-B837-8E1171354F1B}"/>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317131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87CD-A39A-714B-8996-53C67BECD0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6F40F-CC6B-AB4F-ADE1-EFA406F46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80219-327C-7241-A1AB-566D5174CAC9}"/>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70922927-D426-6548-925C-42F5123F9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37866-F417-2C4A-9D06-9936BEF81767}"/>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253154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EB66-947D-3F4F-BBB6-5803D38F4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C8F9C-440F-5744-993C-48976DC808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B728F-4D23-274C-9B21-EF426CABEAB6}"/>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0F606874-6186-C841-A777-EB4FA7013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98755-290B-6E4A-8DB2-F42E9985839B}"/>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213413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BD83-68B3-724B-A703-4D8C2781C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BFEBD-3151-C743-8555-C8BA842C3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68C98F-EB7C-1E49-93EE-6E668B644E8C}"/>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E69022F9-0455-4D47-9D81-3BE791379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195BA-6E93-B04C-B58A-5017EF5F3DD9}"/>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178961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725C-452E-B14C-BB7A-8F5CF8A6E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4C5482-02B2-4A4C-8FD9-6CFCF44122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DB6FD-E1CC-A04D-AD76-D2215712A1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E4443-8CE1-6F4E-B740-63F3B0BA395F}"/>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6" name="Footer Placeholder 5">
            <a:extLst>
              <a:ext uri="{FF2B5EF4-FFF2-40B4-BE49-F238E27FC236}">
                <a16:creationId xmlns:a16="http://schemas.microsoft.com/office/drawing/2014/main" id="{000A670B-AA86-BE45-962B-B33830977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F9B50F-53B2-134A-A01A-89AA5FC2D35D}"/>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121574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A3D1-BB0B-4E4D-AA54-F3AF994FB3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FBCEB-3971-A64E-A25F-F886FCFF10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E0FA32-F64C-F54A-9029-8A4CA3D1B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020F1-9D97-6441-B9A9-C357CFC36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089DD9-C40D-B947-AAED-15AA1D1F62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56D1B-3541-3749-885E-4B7E570B9F07}"/>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8" name="Footer Placeholder 7">
            <a:extLst>
              <a:ext uri="{FF2B5EF4-FFF2-40B4-BE49-F238E27FC236}">
                <a16:creationId xmlns:a16="http://schemas.microsoft.com/office/drawing/2014/main" id="{D4A79D28-68A7-9C4B-8FB4-25FAD607BF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42F08E-785A-BD4C-817E-349491A4007C}"/>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72378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E15F-6809-7749-8FBD-CBBF768B20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1EAA50-0E41-D145-B886-FC232B66FB22}"/>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4" name="Footer Placeholder 3">
            <a:extLst>
              <a:ext uri="{FF2B5EF4-FFF2-40B4-BE49-F238E27FC236}">
                <a16:creationId xmlns:a16="http://schemas.microsoft.com/office/drawing/2014/main" id="{E56C973A-F662-9E44-A7CA-FBA6C67E10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286ED7-8B70-AF4D-B67E-606C60DBDA2C}"/>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276450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4C76E8-B0B8-2842-94FE-78450867426F}"/>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3" name="Footer Placeholder 2">
            <a:extLst>
              <a:ext uri="{FF2B5EF4-FFF2-40B4-BE49-F238E27FC236}">
                <a16:creationId xmlns:a16="http://schemas.microsoft.com/office/drawing/2014/main" id="{5C9F6E60-A066-CD4E-A2D8-FAA5F9BC43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7108C-D51C-6842-8CAA-E82788140015}"/>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99544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F9F5-A5BC-E84B-923F-46D20FD0F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C1C68-63D2-364D-9054-F50DE2C1E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2ACE8-D29B-524E-8C73-2A70F88E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16621E-D2E4-EA4E-9B23-F64D485C4272}"/>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6" name="Footer Placeholder 5">
            <a:extLst>
              <a:ext uri="{FF2B5EF4-FFF2-40B4-BE49-F238E27FC236}">
                <a16:creationId xmlns:a16="http://schemas.microsoft.com/office/drawing/2014/main" id="{B911D892-BD7F-1A41-8685-9DA462073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57D57-6C10-AE45-8128-F6DEA2941DA8}"/>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330729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5E76-2B77-DE47-9276-E0A14B1CB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74E4EB-69CE-8A41-A8CC-D37FCBD111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4F1ADF-DC85-E74F-8E3A-09A860EAB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45CD20-384C-E94D-A73E-0DC2764CC5E4}"/>
              </a:ext>
            </a:extLst>
          </p:cNvPr>
          <p:cNvSpPr>
            <a:spLocks noGrp="1"/>
          </p:cNvSpPr>
          <p:nvPr>
            <p:ph type="dt" sz="half" idx="10"/>
          </p:nvPr>
        </p:nvSpPr>
        <p:spPr/>
        <p:txBody>
          <a:bodyPr/>
          <a:lstStyle/>
          <a:p>
            <a:fld id="{CF048DE8-A8A8-3C4B-B06D-F4FEC3875F39}" type="datetimeFigureOut">
              <a:rPr lang="en-US" smtClean="0"/>
              <a:t>7/7/2020</a:t>
            </a:fld>
            <a:endParaRPr lang="en-US"/>
          </a:p>
        </p:txBody>
      </p:sp>
      <p:sp>
        <p:nvSpPr>
          <p:cNvPr id="6" name="Footer Placeholder 5">
            <a:extLst>
              <a:ext uri="{FF2B5EF4-FFF2-40B4-BE49-F238E27FC236}">
                <a16:creationId xmlns:a16="http://schemas.microsoft.com/office/drawing/2014/main" id="{39064B9D-CFA9-974C-A5FE-D7515538C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A0A29-2CA1-954C-9C66-5CA592CFC105}"/>
              </a:ext>
            </a:extLst>
          </p:cNvPr>
          <p:cNvSpPr>
            <a:spLocks noGrp="1"/>
          </p:cNvSpPr>
          <p:nvPr>
            <p:ph type="sldNum" sz="quarter" idx="12"/>
          </p:nvPr>
        </p:nvSpPr>
        <p:spPr/>
        <p:txBody>
          <a:bodyPr/>
          <a:lstStyle/>
          <a:p>
            <a:fld id="{2D75DE02-48C2-0C4E-8489-16FD29D60E23}" type="slidenum">
              <a:rPr lang="en-US" smtClean="0"/>
              <a:t>‹#›</a:t>
            </a:fld>
            <a:endParaRPr lang="en-US"/>
          </a:p>
        </p:txBody>
      </p:sp>
    </p:spTree>
    <p:extLst>
      <p:ext uri="{BB962C8B-B14F-4D97-AF65-F5344CB8AC3E}">
        <p14:creationId xmlns:p14="http://schemas.microsoft.com/office/powerpoint/2010/main" val="1296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966207-37C0-8647-91CB-D00F15F19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142BF6-D1AD-D348-89CC-BE60F2862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972F5-1B69-BF4A-B9C6-750C9A0EC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48DE8-A8A8-3C4B-B06D-F4FEC3875F39}" type="datetimeFigureOut">
              <a:rPr lang="en-US" smtClean="0"/>
              <a:t>7/7/2020</a:t>
            </a:fld>
            <a:endParaRPr lang="en-US"/>
          </a:p>
        </p:txBody>
      </p:sp>
      <p:sp>
        <p:nvSpPr>
          <p:cNvPr id="5" name="Footer Placeholder 4">
            <a:extLst>
              <a:ext uri="{FF2B5EF4-FFF2-40B4-BE49-F238E27FC236}">
                <a16:creationId xmlns:a16="http://schemas.microsoft.com/office/drawing/2014/main" id="{7A077B61-2DBE-C447-9A1A-4300E6768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BD2FAB-AF86-154A-BD77-BD1F46F31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5DE02-48C2-0C4E-8489-16FD29D60E23}" type="slidenum">
              <a:rPr lang="en-US" smtClean="0"/>
              <a:t>‹#›</a:t>
            </a:fld>
            <a:endParaRPr lang="en-US"/>
          </a:p>
        </p:txBody>
      </p:sp>
    </p:spTree>
    <p:extLst>
      <p:ext uri="{BB962C8B-B14F-4D97-AF65-F5344CB8AC3E}">
        <p14:creationId xmlns:p14="http://schemas.microsoft.com/office/powerpoint/2010/main" val="225145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ds-od-nih-gov.ezproxy.brighton.ac.uk/factsheets/calcium-HealthProfession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FCBD21-DA86-8D49-B236-03BCD6D0AB90}"/>
              </a:ext>
            </a:extLst>
          </p:cNvPr>
          <p:cNvSpPr/>
          <p:nvPr/>
        </p:nvSpPr>
        <p:spPr>
          <a:xfrm>
            <a:off x="0" y="1412112"/>
            <a:ext cx="12192000" cy="3426108"/>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9A5CE7-9389-DC47-BD46-C10ACF050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7314" y="439335"/>
            <a:ext cx="2179797" cy="515522"/>
          </a:xfrm>
          <a:prstGeom prst="rect">
            <a:avLst/>
          </a:prstGeom>
        </p:spPr>
      </p:pic>
      <p:pic>
        <p:nvPicPr>
          <p:cNvPr id="9" name="Picture 8" descr="A black sign with white text&#10;&#10;Description automatically generated">
            <a:extLst>
              <a:ext uri="{FF2B5EF4-FFF2-40B4-BE49-F238E27FC236}">
                <a16:creationId xmlns:a16="http://schemas.microsoft.com/office/drawing/2014/main" id="{1C60D185-CAB3-AD41-9FAB-5EF61BE10412}"/>
              </a:ext>
            </a:extLst>
          </p:cNvPr>
          <p:cNvPicPr>
            <a:picLocks noChangeAspect="1"/>
          </p:cNvPicPr>
          <p:nvPr/>
        </p:nvPicPr>
        <p:blipFill>
          <a:blip r:embed="rId4"/>
          <a:stretch>
            <a:fillRect/>
          </a:stretch>
        </p:blipFill>
        <p:spPr>
          <a:xfrm>
            <a:off x="596570" y="335146"/>
            <a:ext cx="3492500" cy="723900"/>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6A92C2C4-1A14-7F4B-9819-DA56F1E9CB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1729" y="335146"/>
            <a:ext cx="917846" cy="844743"/>
          </a:xfrm>
          <a:prstGeom prst="rect">
            <a:avLst/>
          </a:prstGeom>
        </p:spPr>
      </p:pic>
      <p:sp>
        <p:nvSpPr>
          <p:cNvPr id="5" name="TextBox 4"/>
          <p:cNvSpPr txBox="1"/>
          <p:nvPr/>
        </p:nvSpPr>
        <p:spPr>
          <a:xfrm>
            <a:off x="1001269" y="2428721"/>
            <a:ext cx="9625943" cy="1569660"/>
          </a:xfrm>
          <a:prstGeom prst="rect">
            <a:avLst/>
          </a:prstGeom>
          <a:noFill/>
        </p:spPr>
        <p:txBody>
          <a:bodyPr wrap="square" rtlCol="0">
            <a:spAutoFit/>
          </a:bodyPr>
          <a:lstStyle/>
          <a:p>
            <a:pPr algn="ctr"/>
            <a:r>
              <a:rPr lang="en-US" sz="4800" dirty="0">
                <a:solidFill>
                  <a:schemeClr val="bg1"/>
                </a:solidFill>
                <a:latin typeface="Verdana" charset="0"/>
                <a:ea typeface="Verdana" charset="0"/>
                <a:cs typeface="Verdana" charset="0"/>
              </a:rPr>
              <a:t>Female Firefighter </a:t>
            </a:r>
            <a:br>
              <a:rPr lang="en-US" sz="4800" dirty="0">
                <a:solidFill>
                  <a:schemeClr val="bg1"/>
                </a:solidFill>
                <a:latin typeface="Verdana" charset="0"/>
                <a:ea typeface="Verdana" charset="0"/>
                <a:cs typeface="Verdana" charset="0"/>
              </a:rPr>
            </a:br>
            <a:r>
              <a:rPr lang="en-US" sz="4800" dirty="0">
                <a:solidFill>
                  <a:schemeClr val="bg1"/>
                </a:solidFill>
                <a:latin typeface="Verdana" charset="0"/>
                <a:ea typeface="Verdana" charset="0"/>
                <a:cs typeface="Verdana" charset="0"/>
              </a:rPr>
              <a:t>Thermoregulation &amp; Health</a:t>
            </a:r>
          </a:p>
        </p:txBody>
      </p:sp>
      <p:pic>
        <p:nvPicPr>
          <p:cNvPr id="8" name="Picture 7" descr="A picture containing knife&#10;&#10;Description automatically generated">
            <a:extLst>
              <a:ext uri="{FF2B5EF4-FFF2-40B4-BE49-F238E27FC236}">
                <a16:creationId xmlns:a16="http://schemas.microsoft.com/office/drawing/2014/main" id="{CAD07E41-B366-4043-AB78-FD12316B31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7750" y="4966046"/>
            <a:ext cx="7556500" cy="1714500"/>
          </a:xfrm>
          <a:prstGeom prst="rect">
            <a:avLst/>
          </a:prstGeom>
        </p:spPr>
      </p:pic>
    </p:spTree>
    <p:extLst>
      <p:ext uri="{BB962C8B-B14F-4D97-AF65-F5344CB8AC3E}">
        <p14:creationId xmlns:p14="http://schemas.microsoft.com/office/powerpoint/2010/main" val="401563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818701"/>
            <a:ext cx="12192000" cy="5039298"/>
          </a:xfrm>
          <a:prstGeom prst="rect">
            <a:avLst/>
          </a:prstGeom>
          <a:solidFill>
            <a:srgbClr val="0517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838200" y="2568523"/>
            <a:ext cx="6035399" cy="4208443"/>
          </a:xfrm>
        </p:spPr>
        <p:txBody>
          <a:bodyPr>
            <a:normAutofit/>
          </a:bodyPr>
          <a:lstStyle/>
          <a:p>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Changing hormone levels affect thermoregulation throughout the cycle</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16" name="Picture 15">
            <a:extLst>
              <a:ext uri="{FF2B5EF4-FFF2-40B4-BE49-F238E27FC236}">
                <a16:creationId xmlns:a16="http://schemas.microsoft.com/office/drawing/2014/main" id="{972F65EF-3F70-934D-9E01-A222115731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4234" y="2020149"/>
            <a:ext cx="3223956" cy="4195087"/>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a:extLst>
              <a:ext uri="{FF2B5EF4-FFF2-40B4-BE49-F238E27FC236}">
                <a16:creationId xmlns:a16="http://schemas.microsoft.com/office/drawing/2014/main" id="{C9C3B337-8D61-4C18-8CD1-35D5DD3CA6F2}"/>
              </a:ext>
            </a:extLst>
          </p:cNvPr>
          <p:cNvSpPr txBox="1">
            <a:spLocks/>
          </p:cNvSpPr>
          <p:nvPr/>
        </p:nvSpPr>
        <p:spPr>
          <a:xfrm>
            <a:off x="838198" y="3359622"/>
            <a:ext cx="7596035" cy="4208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Exercising in the heat delays the onset of sweating</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2">
            <a:extLst>
              <a:ext uri="{FF2B5EF4-FFF2-40B4-BE49-F238E27FC236}">
                <a16:creationId xmlns:a16="http://schemas.microsoft.com/office/drawing/2014/main" id="{29E73C8A-86BD-408F-A4C5-0B941DBCC74D}"/>
              </a:ext>
            </a:extLst>
          </p:cNvPr>
          <p:cNvSpPr txBox="1">
            <a:spLocks/>
          </p:cNvSpPr>
          <p:nvPr/>
        </p:nvSpPr>
        <p:spPr>
          <a:xfrm>
            <a:off x="844827" y="3981023"/>
            <a:ext cx="6035399" cy="2140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There is a higher sweat rate in the follicular phase of the cycle</a:t>
            </a:r>
          </a:p>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During the luteal phase it is possible to have a higher subjective feeling of exhaustion</a:t>
            </a: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a:extLst>
              <a:ext uri="{FF2B5EF4-FFF2-40B4-BE49-F238E27FC236}">
                <a16:creationId xmlns:a16="http://schemas.microsoft.com/office/drawing/2014/main" id="{9BF7E99B-FAD5-452F-978B-8CA88D796991}"/>
              </a:ext>
            </a:extLst>
          </p:cNvPr>
          <p:cNvSpPr txBox="1">
            <a:spLocks/>
          </p:cNvSpPr>
          <p:nvPr/>
        </p:nvSpPr>
        <p:spPr>
          <a:xfrm>
            <a:off x="831571" y="4562163"/>
            <a:ext cx="6035399" cy="4208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solidFill>
                <a:schemeClr val="bg1"/>
              </a:solidFill>
            </a:endParaRPr>
          </a:p>
          <a:p>
            <a:endParaRPr lang="en-GB" sz="2400" dirty="0">
              <a:solidFill>
                <a:schemeClr val="bg1"/>
              </a:solidFill>
            </a:endParaRP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itle 1">
            <a:extLst>
              <a:ext uri="{FF2B5EF4-FFF2-40B4-BE49-F238E27FC236}">
                <a16:creationId xmlns:a16="http://schemas.microsoft.com/office/drawing/2014/main" id="{66B59149-E9E5-814F-93D2-4962471F44BB}"/>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Menstrual cycle effects on thermoregulation</a:t>
            </a:r>
          </a:p>
        </p:txBody>
      </p:sp>
      <p:sp>
        <p:nvSpPr>
          <p:cNvPr id="17" name="Title 1">
            <a:extLst>
              <a:ext uri="{FF2B5EF4-FFF2-40B4-BE49-F238E27FC236}">
                <a16:creationId xmlns:a16="http://schemas.microsoft.com/office/drawing/2014/main" id="{30F99F4A-5BD4-CD47-9625-9D8A3A6478C4}"/>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Thermoregulation changes</a:t>
            </a:r>
          </a:p>
        </p:txBody>
      </p:sp>
    </p:spTree>
    <p:extLst>
      <p:ext uri="{BB962C8B-B14F-4D97-AF65-F5344CB8AC3E}">
        <p14:creationId xmlns:p14="http://schemas.microsoft.com/office/powerpoint/2010/main" val="221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634836"/>
            <a:ext cx="12192000" cy="5223163"/>
          </a:xfrm>
          <a:prstGeom prst="rect">
            <a:avLst/>
          </a:prstGeom>
          <a:solidFill>
            <a:srgbClr val="0517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838200" y="2581835"/>
            <a:ext cx="9946341" cy="3837071"/>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During the luteal phase compared to the follicular phase,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females fatigue quicker. </a:t>
            </a:r>
          </a:p>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No differences in trained individuals </a:t>
            </a:r>
          </a:p>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No difference in core temperature in trained individuals during the cycle</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BB0211FF-39FE-499E-8F29-AA34E9F3699D}"/>
              </a:ext>
            </a:extLst>
          </p:cNvPr>
          <p:cNvSpPr/>
          <p:nvPr/>
        </p:nvSpPr>
        <p:spPr>
          <a:xfrm>
            <a:off x="892309" y="4672745"/>
            <a:ext cx="10438300" cy="70788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Evidence is conflicting as to whether thermoregulatory difference in menstrual cycle phases have an impact on exercising in the heat.</a:t>
            </a:r>
          </a:p>
        </p:txBody>
      </p:sp>
      <p:sp>
        <p:nvSpPr>
          <p:cNvPr id="12" name="Title 1">
            <a:extLst>
              <a:ext uri="{FF2B5EF4-FFF2-40B4-BE49-F238E27FC236}">
                <a16:creationId xmlns:a16="http://schemas.microsoft.com/office/drawing/2014/main" id="{DA603D5A-A844-754C-A6AB-4ACF4C352EBC}"/>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Menstrual cycle effects on thermoregulation</a:t>
            </a:r>
          </a:p>
        </p:txBody>
      </p:sp>
      <p:sp>
        <p:nvSpPr>
          <p:cNvPr id="13" name="Title 1">
            <a:extLst>
              <a:ext uri="{FF2B5EF4-FFF2-40B4-BE49-F238E27FC236}">
                <a16:creationId xmlns:a16="http://schemas.microsoft.com/office/drawing/2014/main" id="{D4B6B49C-1268-8C40-9015-FB0B46766C84}"/>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Fitness helps</a:t>
            </a:r>
          </a:p>
        </p:txBody>
      </p:sp>
    </p:spTree>
    <p:extLst>
      <p:ext uri="{BB962C8B-B14F-4D97-AF65-F5344CB8AC3E}">
        <p14:creationId xmlns:p14="http://schemas.microsoft.com/office/powerpoint/2010/main" val="13618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622F3-1AF8-384F-9C04-350E10832BFC}"/>
              </a:ext>
            </a:extLst>
          </p:cNvPr>
          <p:cNvSpPr/>
          <p:nvPr/>
        </p:nvSpPr>
        <p:spPr>
          <a:xfrm>
            <a:off x="0" y="2277035"/>
            <a:ext cx="12192000" cy="2560008"/>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1C39"/>
              </a:solidFill>
            </a:endParaRPr>
          </a:p>
        </p:txBody>
      </p:sp>
      <p:sp>
        <p:nvSpPr>
          <p:cNvPr id="4" name="Content Placeholder 2">
            <a:extLst>
              <a:ext uri="{FF2B5EF4-FFF2-40B4-BE49-F238E27FC236}">
                <a16:creationId xmlns:a16="http://schemas.microsoft.com/office/drawing/2014/main" id="{AE9268E6-CDC1-2C4B-BF04-485FFBECC608}"/>
              </a:ext>
            </a:extLst>
          </p:cNvPr>
          <p:cNvSpPr>
            <a:spLocks noGrp="1"/>
          </p:cNvSpPr>
          <p:nvPr>
            <p:ph idx="1"/>
          </p:nvPr>
        </p:nvSpPr>
        <p:spPr>
          <a:xfrm>
            <a:off x="463024" y="2633327"/>
            <a:ext cx="11023149" cy="2268399"/>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Contraceptives prevent ovulation from occurring</a:t>
            </a:r>
          </a:p>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Oral contraceptives lower core temperature</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a:extLst>
              <a:ext uri="{FF2B5EF4-FFF2-40B4-BE49-F238E27FC236}">
                <a16:creationId xmlns:a16="http://schemas.microsoft.com/office/drawing/2014/main" id="{BBC8E6CA-EC36-AC43-8249-C9872C7D8A0D}"/>
              </a:ext>
            </a:extLst>
          </p:cNvPr>
          <p:cNvSpPr txBox="1">
            <a:spLocks/>
          </p:cNvSpPr>
          <p:nvPr/>
        </p:nvSpPr>
        <p:spPr>
          <a:xfrm>
            <a:off x="4644045" y="4673128"/>
            <a:ext cx="6431304" cy="202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A black sign with white text&#10;&#10;Description automatically generated">
            <a:extLst>
              <a:ext uri="{FF2B5EF4-FFF2-40B4-BE49-F238E27FC236}">
                <a16:creationId xmlns:a16="http://schemas.microsoft.com/office/drawing/2014/main" id="{2D9F83FB-2CA4-5141-9C4C-F622D6A94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2" name="Rectangle 1">
            <a:extLst>
              <a:ext uri="{FF2B5EF4-FFF2-40B4-BE49-F238E27FC236}">
                <a16:creationId xmlns:a16="http://schemas.microsoft.com/office/drawing/2014/main" id="{FD89611E-083D-45ED-A7EC-6BEDC70A7F7B}"/>
              </a:ext>
            </a:extLst>
          </p:cNvPr>
          <p:cNvSpPr/>
          <p:nvPr/>
        </p:nvSpPr>
        <p:spPr>
          <a:xfrm>
            <a:off x="422193" y="3496235"/>
            <a:ext cx="11199963" cy="1015663"/>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Long term use can lead to higher core temperature when exercising</a:t>
            </a:r>
          </a:p>
          <a:p>
            <a:pPr marL="285750" indent="-28575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However it was also found that there was no difference in skin temperature between users and non-users</a:t>
            </a:r>
          </a:p>
        </p:txBody>
      </p:sp>
      <p:sp>
        <p:nvSpPr>
          <p:cNvPr id="9" name="Title 1">
            <a:extLst>
              <a:ext uri="{FF2B5EF4-FFF2-40B4-BE49-F238E27FC236}">
                <a16:creationId xmlns:a16="http://schemas.microsoft.com/office/drawing/2014/main" id="{572226AB-5024-BC4F-BB9F-6AE6E66F9F57}"/>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B01C39"/>
                </a:solidFill>
                <a:latin typeface="Verdana" panose="020B0604030504040204" pitchFamily="34" charset="0"/>
                <a:ea typeface="Verdana" panose="020B0604030504040204" pitchFamily="34" charset="0"/>
                <a:cs typeface="Verdana" panose="020B0604030504040204" pitchFamily="34" charset="0"/>
              </a:rPr>
              <a:t>Contraceptives and thermoregulation</a:t>
            </a:r>
          </a:p>
        </p:txBody>
      </p:sp>
      <p:sp>
        <p:nvSpPr>
          <p:cNvPr id="10" name="Title 1">
            <a:extLst>
              <a:ext uri="{FF2B5EF4-FFF2-40B4-BE49-F238E27FC236}">
                <a16:creationId xmlns:a16="http://schemas.microsoft.com/office/drawing/2014/main" id="{3E0CF041-918C-CE4B-A3DE-9C9995CB3487}"/>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&gt; Types</a:t>
            </a:r>
          </a:p>
        </p:txBody>
      </p:sp>
    </p:spTree>
    <p:extLst>
      <p:ext uri="{BB962C8B-B14F-4D97-AF65-F5344CB8AC3E}">
        <p14:creationId xmlns:p14="http://schemas.microsoft.com/office/powerpoint/2010/main" val="4197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sktop/Screenshot%202019-07-02%20at%2012.55.59.png"/>
          <p:cNvPicPr/>
          <p:nvPr/>
        </p:nvPicPr>
        <p:blipFill rotWithShape="1">
          <a:blip r:embed="rId3" cstate="email">
            <a:extLst>
              <a:ext uri="{28A0092B-C50C-407E-A947-70E740481C1C}">
                <a14:useLocalDpi xmlns:a14="http://schemas.microsoft.com/office/drawing/2010/main"/>
              </a:ext>
            </a:extLst>
          </a:blip>
          <a:srcRect/>
          <a:stretch/>
        </p:blipFill>
        <p:spPr bwMode="auto">
          <a:xfrm>
            <a:off x="463638" y="2966241"/>
            <a:ext cx="5178615" cy="3907913"/>
          </a:xfrm>
          <a:prstGeom prst="rect">
            <a:avLst/>
          </a:prstGeom>
          <a:noFill/>
          <a:ln>
            <a:noFill/>
          </a:ln>
          <a:extLst>
            <a:ext uri="{53640926-AAD7-44d8-BBD7-CCE9431645EC}">
              <a14:shadowObscured xmlns:a14="http://schemas.microsoft.com/office/drawing/2010/main" xmlns=""/>
            </a:ext>
          </a:extLst>
        </p:spPr>
      </p:pic>
      <p:pic>
        <p:nvPicPr>
          <p:cNvPr id="10" name="Picture 9" descr="../../../../Desktop/Screenshot%202019-07-02%20at%2012.55.59.png"/>
          <p:cNvPicPr/>
          <p:nvPr/>
        </p:nvPicPr>
        <p:blipFill rotWithShape="1">
          <a:blip r:embed="rId4" cstate="email">
            <a:extLst>
              <a:ext uri="{28A0092B-C50C-407E-A947-70E740481C1C}">
                <a14:useLocalDpi xmlns:a14="http://schemas.microsoft.com/office/drawing/2010/main"/>
              </a:ext>
            </a:extLst>
          </a:blip>
          <a:srcRect/>
          <a:stretch/>
        </p:blipFill>
        <p:spPr bwMode="auto">
          <a:xfrm>
            <a:off x="5942371" y="3029093"/>
            <a:ext cx="5678415" cy="3782207"/>
          </a:xfrm>
          <a:prstGeom prst="rect">
            <a:avLst/>
          </a:prstGeom>
          <a:noFill/>
          <a:ln>
            <a:noFill/>
          </a:ln>
          <a:extLst>
            <a:ext uri="{53640926-AAD7-44d8-BBD7-CCE9431645EC}">
              <a14:shadowObscured xmlns:a14="http://schemas.microsoft.com/office/drawing/2010/main" xmlns=""/>
            </a:ext>
          </a:extLst>
        </p:spPr>
      </p:pic>
      <p:sp>
        <p:nvSpPr>
          <p:cNvPr id="6" name="Rectangle 5">
            <a:extLst>
              <a:ext uri="{FF2B5EF4-FFF2-40B4-BE49-F238E27FC236}">
                <a16:creationId xmlns:a16="http://schemas.microsoft.com/office/drawing/2014/main" id="{DEA622F3-1AF8-384F-9C04-350E10832BFC}"/>
              </a:ext>
            </a:extLst>
          </p:cNvPr>
          <p:cNvSpPr/>
          <p:nvPr/>
        </p:nvSpPr>
        <p:spPr>
          <a:xfrm>
            <a:off x="0" y="1684728"/>
            <a:ext cx="12192000" cy="12815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1C39"/>
              </a:solidFill>
            </a:endParaRPr>
          </a:p>
        </p:txBody>
      </p:sp>
      <p:sp>
        <p:nvSpPr>
          <p:cNvPr id="4" name="Content Placeholder 2">
            <a:extLst>
              <a:ext uri="{FF2B5EF4-FFF2-40B4-BE49-F238E27FC236}">
                <a16:creationId xmlns:a16="http://schemas.microsoft.com/office/drawing/2014/main" id="{AE9268E6-CDC1-2C4B-BF04-485FFBECC608}"/>
              </a:ext>
            </a:extLst>
          </p:cNvPr>
          <p:cNvSpPr>
            <a:spLocks noGrp="1"/>
          </p:cNvSpPr>
          <p:nvPr>
            <p:ph idx="1"/>
          </p:nvPr>
        </p:nvSpPr>
        <p:spPr>
          <a:xfrm>
            <a:off x="396012" y="1938314"/>
            <a:ext cx="11374456" cy="1582702"/>
          </a:xfrm>
        </p:spPr>
        <p:txBody>
          <a:bodyPr>
            <a:norm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No difference was found in core temperature following exercise between users and non-users of oral contraceptives</a:t>
            </a:r>
          </a:p>
        </p:txBody>
      </p:sp>
      <p:sp>
        <p:nvSpPr>
          <p:cNvPr id="12" name="Content Placeholder 2">
            <a:extLst>
              <a:ext uri="{FF2B5EF4-FFF2-40B4-BE49-F238E27FC236}">
                <a16:creationId xmlns:a16="http://schemas.microsoft.com/office/drawing/2014/main" id="{BBC8E6CA-EC36-AC43-8249-C9872C7D8A0D}"/>
              </a:ext>
            </a:extLst>
          </p:cNvPr>
          <p:cNvSpPr txBox="1">
            <a:spLocks/>
          </p:cNvSpPr>
          <p:nvPr/>
        </p:nvSpPr>
        <p:spPr>
          <a:xfrm>
            <a:off x="4644045" y="4673128"/>
            <a:ext cx="6431304" cy="202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A black sign with white text&#10;&#10;Description automatically generated">
            <a:extLst>
              <a:ext uri="{FF2B5EF4-FFF2-40B4-BE49-F238E27FC236}">
                <a16:creationId xmlns:a16="http://schemas.microsoft.com/office/drawing/2014/main" id="{2D9F83FB-2CA4-5141-9C4C-F622D6A944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1" name="Title 1">
            <a:extLst>
              <a:ext uri="{FF2B5EF4-FFF2-40B4-BE49-F238E27FC236}">
                <a16:creationId xmlns:a16="http://schemas.microsoft.com/office/drawing/2014/main" id="{92314813-8015-734E-A3BF-7112417453FC}"/>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B01C39"/>
                </a:solidFill>
                <a:latin typeface="Verdana" panose="020B0604030504040204" pitchFamily="34" charset="0"/>
                <a:ea typeface="Verdana" panose="020B0604030504040204" pitchFamily="34" charset="0"/>
                <a:cs typeface="Verdana" panose="020B0604030504040204" pitchFamily="34" charset="0"/>
              </a:rPr>
              <a:t>Contraceptives and thermoregulation</a:t>
            </a:r>
          </a:p>
        </p:txBody>
      </p:sp>
      <p:sp>
        <p:nvSpPr>
          <p:cNvPr id="14" name="Title 1">
            <a:extLst>
              <a:ext uri="{FF2B5EF4-FFF2-40B4-BE49-F238E27FC236}">
                <a16:creationId xmlns:a16="http://schemas.microsoft.com/office/drawing/2014/main" id="{4187D9F6-CDCE-E645-8862-AC8E6319CB5C}"/>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&gt; Types</a:t>
            </a:r>
          </a:p>
        </p:txBody>
      </p:sp>
    </p:spTree>
    <p:extLst>
      <p:ext uri="{BB962C8B-B14F-4D97-AF65-F5344CB8AC3E}">
        <p14:creationId xmlns:p14="http://schemas.microsoft.com/office/powerpoint/2010/main" val="1936982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8081682" y="1984444"/>
            <a:ext cx="4110318" cy="2722028"/>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8269940" y="2295728"/>
            <a:ext cx="3765178" cy="2209037"/>
          </a:xfrm>
        </p:spPr>
        <p:txBody>
          <a:bodyPr>
            <a:norm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Menopause occurs around the age of 51</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It is when the ovaries stop producing reproductive cells</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12" name="Picture 11"/>
          <p:cNvPicPr/>
          <p:nvPr/>
        </p:nvPicPr>
        <p:blipFill rotWithShape="1">
          <a:blip r:embed="rId4" cstate="email">
            <a:extLst>
              <a:ext uri="{28A0092B-C50C-407E-A947-70E740481C1C}">
                <a14:useLocalDpi xmlns:a14="http://schemas.microsoft.com/office/drawing/2010/main"/>
              </a:ext>
            </a:extLst>
          </a:blip>
          <a:srcRect/>
          <a:stretch/>
        </p:blipFill>
        <p:spPr bwMode="auto">
          <a:xfrm>
            <a:off x="384235" y="1984443"/>
            <a:ext cx="7665507" cy="4228098"/>
          </a:xfrm>
          <a:prstGeom prst="rect">
            <a:avLst/>
          </a:prstGeom>
          <a:ln>
            <a:noFill/>
          </a:ln>
          <a:extLst>
            <a:ext uri="{53640926-AAD7-44d8-BBD7-CCE9431645EC}">
              <a14:shadowObscured xmlns:a14="http://schemas.microsoft.com/office/drawing/2010/main" xmlns=""/>
            </a:ext>
          </a:extLst>
        </p:spPr>
      </p:pic>
      <p:sp>
        <p:nvSpPr>
          <p:cNvPr id="8" name="Title 1">
            <a:extLst>
              <a:ext uri="{FF2B5EF4-FFF2-40B4-BE49-F238E27FC236}">
                <a16:creationId xmlns:a16="http://schemas.microsoft.com/office/drawing/2014/main" id="{41322579-B7AD-C847-9B95-426C8252B774}"/>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Menopause effects on thermoregulation</a:t>
            </a:r>
          </a:p>
        </p:txBody>
      </p:sp>
      <p:sp>
        <p:nvSpPr>
          <p:cNvPr id="10" name="Title 1">
            <a:extLst>
              <a:ext uri="{FF2B5EF4-FFF2-40B4-BE49-F238E27FC236}">
                <a16:creationId xmlns:a16="http://schemas.microsoft.com/office/drawing/2014/main" id="{BAB7E517-7C69-A74E-B4BA-83BF77341900}"/>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What is the menopause?</a:t>
            </a:r>
          </a:p>
        </p:txBody>
      </p:sp>
    </p:spTree>
    <p:extLst>
      <p:ext uri="{BB962C8B-B14F-4D97-AF65-F5344CB8AC3E}">
        <p14:creationId xmlns:p14="http://schemas.microsoft.com/office/powerpoint/2010/main" val="125383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5876365" y="1796798"/>
            <a:ext cx="6315635" cy="4442637"/>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6620976" y="2237404"/>
            <a:ext cx="4744252" cy="4619887"/>
          </a:xfrm>
        </p:spPr>
        <p:txBody>
          <a:bodyPr>
            <a:norm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Perimenopause leads to variation in oestrogen levels</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8" name="Content Placeholder 2">
            <a:extLst>
              <a:ext uri="{FF2B5EF4-FFF2-40B4-BE49-F238E27FC236}">
                <a16:creationId xmlns:a16="http://schemas.microsoft.com/office/drawing/2014/main" id="{5381218A-EE57-4D5B-9FE3-5D6F609AD09D}"/>
              </a:ext>
            </a:extLst>
          </p:cNvPr>
          <p:cNvSpPr txBox="1">
            <a:spLocks/>
          </p:cNvSpPr>
          <p:nvPr/>
        </p:nvSpPr>
        <p:spPr>
          <a:xfrm>
            <a:off x="6620976" y="3887148"/>
            <a:ext cx="4744252" cy="4619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Varying oestrogen levels can effect females through sleep disturbance, somatically, and psychologically</a:t>
            </a:r>
          </a:p>
        </p:txBody>
      </p:sp>
      <p:sp>
        <p:nvSpPr>
          <p:cNvPr id="10" name="Content Placeholder 2">
            <a:extLst>
              <a:ext uri="{FF2B5EF4-FFF2-40B4-BE49-F238E27FC236}">
                <a16:creationId xmlns:a16="http://schemas.microsoft.com/office/drawing/2014/main" id="{5CB652C9-3094-4714-91DE-2B81922467A0}"/>
              </a:ext>
            </a:extLst>
          </p:cNvPr>
          <p:cNvSpPr txBox="1">
            <a:spLocks/>
          </p:cNvSpPr>
          <p:nvPr/>
        </p:nvSpPr>
        <p:spPr>
          <a:xfrm>
            <a:off x="826772" y="3138254"/>
            <a:ext cx="4744252" cy="1996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Verdana" panose="020B0604030504040204" pitchFamily="34" charset="0"/>
                <a:ea typeface="Verdana" panose="020B0604030504040204" pitchFamily="34" charset="0"/>
                <a:cs typeface="Verdana" panose="020B0604030504040204" pitchFamily="34" charset="0"/>
              </a:rPr>
              <a:t>Approximately 80% of women experience hot flushes and night sweats through menopause</a:t>
            </a:r>
          </a:p>
        </p:txBody>
      </p:sp>
      <p:sp>
        <p:nvSpPr>
          <p:cNvPr id="12" name="Title 1">
            <a:extLst>
              <a:ext uri="{FF2B5EF4-FFF2-40B4-BE49-F238E27FC236}">
                <a16:creationId xmlns:a16="http://schemas.microsoft.com/office/drawing/2014/main" id="{2E1CF742-8F5D-3446-8BEF-313065B5C81A}"/>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Menopause effects on thermoregulation</a:t>
            </a:r>
          </a:p>
        </p:txBody>
      </p:sp>
      <p:sp>
        <p:nvSpPr>
          <p:cNvPr id="13" name="Title 1">
            <a:extLst>
              <a:ext uri="{FF2B5EF4-FFF2-40B4-BE49-F238E27FC236}">
                <a16:creationId xmlns:a16="http://schemas.microsoft.com/office/drawing/2014/main" id="{B4965D4A-30B6-F748-8A75-61790D4A8126}"/>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What does the menopause affect?</a:t>
            </a:r>
          </a:p>
        </p:txBody>
      </p:sp>
    </p:spTree>
    <p:extLst>
      <p:ext uri="{BB962C8B-B14F-4D97-AF65-F5344CB8AC3E}">
        <p14:creationId xmlns:p14="http://schemas.microsoft.com/office/powerpoint/2010/main" val="12685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803503"/>
            <a:ext cx="12192000" cy="2376518"/>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817124" y="2085722"/>
            <a:ext cx="9227829" cy="1862475"/>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Increases in core temperature result in heat dissipation due to acting outside the thermoneutral zone</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7" name="Picture 6" descr="../../../../../Desktop/Screenshot%202019-07-04%20at%2008.53.53.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965" y="4253217"/>
            <a:ext cx="10065552" cy="2537548"/>
          </a:xfrm>
          <a:prstGeom prst="rect">
            <a:avLst/>
          </a:prstGeom>
          <a:noFill/>
          <a:ln>
            <a:noFill/>
          </a:ln>
        </p:spPr>
      </p:pic>
      <p:sp>
        <p:nvSpPr>
          <p:cNvPr id="8" name="Content Placeholder 2">
            <a:extLst>
              <a:ext uri="{FF2B5EF4-FFF2-40B4-BE49-F238E27FC236}">
                <a16:creationId xmlns:a16="http://schemas.microsoft.com/office/drawing/2014/main" id="{780E3085-B087-4F43-8A77-F57E00910020}"/>
              </a:ext>
            </a:extLst>
          </p:cNvPr>
          <p:cNvSpPr txBox="1">
            <a:spLocks/>
          </p:cNvSpPr>
          <p:nvPr/>
        </p:nvSpPr>
        <p:spPr>
          <a:xfrm>
            <a:off x="813520" y="2978802"/>
            <a:ext cx="8949045" cy="186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In symptomatic women temperature limit narrows lowering the sweating threshold resulting in hot flushes until the core temperature returns to the thermoneutral zone</a:t>
            </a:r>
          </a:p>
        </p:txBody>
      </p:sp>
      <p:sp>
        <p:nvSpPr>
          <p:cNvPr id="10" name="Title 1">
            <a:extLst>
              <a:ext uri="{FF2B5EF4-FFF2-40B4-BE49-F238E27FC236}">
                <a16:creationId xmlns:a16="http://schemas.microsoft.com/office/drawing/2014/main" id="{2A259946-7951-9E40-BB02-0C50BB8B2055}"/>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Menopause effects on thermoregulation</a:t>
            </a:r>
          </a:p>
        </p:txBody>
      </p:sp>
      <p:sp>
        <p:nvSpPr>
          <p:cNvPr id="12" name="Title 1">
            <a:extLst>
              <a:ext uri="{FF2B5EF4-FFF2-40B4-BE49-F238E27FC236}">
                <a16:creationId xmlns:a16="http://schemas.microsoft.com/office/drawing/2014/main" id="{E569BF5C-D400-D34B-ABF9-7627C8B6809B}"/>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Thermo-neutral zone</a:t>
            </a:r>
          </a:p>
        </p:txBody>
      </p:sp>
    </p:spTree>
    <p:extLst>
      <p:ext uri="{BB962C8B-B14F-4D97-AF65-F5344CB8AC3E}">
        <p14:creationId xmlns:p14="http://schemas.microsoft.com/office/powerpoint/2010/main" val="13690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7247965" y="1803503"/>
            <a:ext cx="4944036" cy="3911497"/>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8079647" y="2370637"/>
            <a:ext cx="3382561" cy="1608940"/>
          </a:xfrm>
        </p:spPr>
        <p:txBody>
          <a:bodyPr>
            <a:normAutofit/>
          </a:bodyPr>
          <a:lstStyle/>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Neither group is specifically worse in terms of heat tolerance </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graphicFrame>
        <p:nvGraphicFramePr>
          <p:cNvPr id="7" name="Chart 6">
            <a:extLst>
              <a:ext uri="{FF2B5EF4-FFF2-40B4-BE49-F238E27FC236}">
                <a16:creationId xmlns:a16="http://schemas.microsoft.com/office/drawing/2014/main" id="{AE91203E-471B-4527-B295-56F83773FEED}"/>
              </a:ext>
            </a:extLst>
          </p:cNvPr>
          <p:cNvGraphicFramePr>
            <a:graphicFrameLocks/>
          </p:cNvGraphicFramePr>
          <p:nvPr>
            <p:extLst>
              <p:ext uri="{D42A27DB-BD31-4B8C-83A1-F6EECF244321}">
                <p14:modId xmlns:p14="http://schemas.microsoft.com/office/powerpoint/2010/main" val="785333268"/>
              </p:ext>
            </p:extLst>
          </p:nvPr>
        </p:nvGraphicFramePr>
        <p:xfrm>
          <a:off x="213310" y="1853491"/>
          <a:ext cx="6564008" cy="464090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079647" y="4627386"/>
            <a:ext cx="3382561" cy="369332"/>
          </a:xfrm>
          <a:prstGeom prst="rect">
            <a:avLst/>
          </a:prstGeom>
          <a:solidFill>
            <a:schemeClr val="bg1"/>
          </a:solidFill>
          <a:ln w="28575">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chemeClr val="tx1"/>
                </a:solidFill>
              </a:rPr>
              <a:t>38.38 ± 0.3</a:t>
            </a:r>
            <a:r>
              <a:rPr lang="en-GB" dirty="0">
                <a:solidFill>
                  <a:schemeClr val="tx1"/>
                </a:solidFill>
                <a:latin typeface="Calibri" panose="020F0502020204030204" pitchFamily="34" charset="0"/>
              </a:rPr>
              <a:t>⁰C</a:t>
            </a:r>
            <a:r>
              <a:rPr lang="en-GB" dirty="0">
                <a:solidFill>
                  <a:schemeClr val="tx1"/>
                </a:solidFill>
              </a:rPr>
              <a:t> vs 38.72 ± 0.54</a:t>
            </a:r>
            <a:r>
              <a:rPr lang="en-GB" dirty="0">
                <a:solidFill>
                  <a:schemeClr val="tx1"/>
                </a:solidFill>
                <a:latin typeface="Calibri" panose="020F0502020204030204" pitchFamily="34" charset="0"/>
              </a:rPr>
              <a:t> ⁰C</a:t>
            </a:r>
            <a:endParaRPr lang="en-GB" dirty="0">
              <a:solidFill>
                <a:schemeClr val="tx1"/>
              </a:solidFill>
            </a:endParaRPr>
          </a:p>
        </p:txBody>
      </p:sp>
      <p:sp>
        <p:nvSpPr>
          <p:cNvPr id="10" name="Title 1">
            <a:extLst>
              <a:ext uri="{FF2B5EF4-FFF2-40B4-BE49-F238E27FC236}">
                <a16:creationId xmlns:a16="http://schemas.microsoft.com/office/drawing/2014/main" id="{19F2B59F-075C-6041-9AA0-414A0CAB385E}"/>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Menopause effects on thermoregulation</a:t>
            </a:r>
          </a:p>
        </p:txBody>
      </p:sp>
      <p:sp>
        <p:nvSpPr>
          <p:cNvPr id="12" name="Title 1">
            <a:extLst>
              <a:ext uri="{FF2B5EF4-FFF2-40B4-BE49-F238E27FC236}">
                <a16:creationId xmlns:a16="http://schemas.microsoft.com/office/drawing/2014/main" id="{92BC71F5-B568-1342-AB4A-B240A0253498}"/>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Core temperature</a:t>
            </a:r>
          </a:p>
        </p:txBody>
      </p:sp>
    </p:spTree>
    <p:extLst>
      <p:ext uri="{BB962C8B-B14F-4D97-AF65-F5344CB8AC3E}">
        <p14:creationId xmlns:p14="http://schemas.microsoft.com/office/powerpoint/2010/main" val="13106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C210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638644"/>
            <a:ext cx="5568043" cy="4862416"/>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7CD96BD-8979-0B48-88CC-37AB8FE39D0A}"/>
              </a:ext>
            </a:extLst>
          </p:cNvPr>
          <p:cNvSpPr>
            <a:spLocks noGrp="1"/>
          </p:cNvSpPr>
          <p:nvPr>
            <p:ph idx="1"/>
          </p:nvPr>
        </p:nvSpPr>
        <p:spPr>
          <a:xfrm>
            <a:off x="499700" y="2017606"/>
            <a:ext cx="4815005" cy="4862415"/>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There is a correlation between aging and decreasing bone mass</a:t>
            </a: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7304" y="1956326"/>
            <a:ext cx="6364139" cy="4022569"/>
          </a:xfrm>
          <a:prstGeom prst="rect">
            <a:avLst/>
          </a:prstGeom>
          <a:noFill/>
          <a:ln>
            <a:noFill/>
          </a:ln>
        </p:spPr>
      </p:pic>
      <p:sp>
        <p:nvSpPr>
          <p:cNvPr id="2" name="Rectangle 1">
            <a:extLst>
              <a:ext uri="{FF2B5EF4-FFF2-40B4-BE49-F238E27FC236}">
                <a16:creationId xmlns:a16="http://schemas.microsoft.com/office/drawing/2014/main" id="{5FE102A9-7217-4157-ABBB-3877EDFBDD0B}"/>
              </a:ext>
            </a:extLst>
          </p:cNvPr>
          <p:cNvSpPr/>
          <p:nvPr/>
        </p:nvSpPr>
        <p:spPr>
          <a:xfrm>
            <a:off x="367181" y="2795236"/>
            <a:ext cx="4960780"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Declining bone mass leads to increased risk of fractures</a:t>
            </a:r>
          </a:p>
        </p:txBody>
      </p:sp>
      <p:sp>
        <p:nvSpPr>
          <p:cNvPr id="6" name="Rectangle 5">
            <a:extLst>
              <a:ext uri="{FF2B5EF4-FFF2-40B4-BE49-F238E27FC236}">
                <a16:creationId xmlns:a16="http://schemas.microsoft.com/office/drawing/2014/main" id="{3395AADF-0820-4A72-B9E2-8A3FBFC61826}"/>
              </a:ext>
            </a:extLst>
          </p:cNvPr>
          <p:cNvSpPr/>
          <p:nvPr/>
        </p:nvSpPr>
        <p:spPr>
          <a:xfrm>
            <a:off x="367181" y="3654400"/>
            <a:ext cx="4500185" cy="1015663"/>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Decreasing oestrogen levels leads to greater bone mass loss in women</a:t>
            </a:r>
          </a:p>
        </p:txBody>
      </p:sp>
      <p:sp>
        <p:nvSpPr>
          <p:cNvPr id="7" name="Rectangle 6">
            <a:extLst>
              <a:ext uri="{FF2B5EF4-FFF2-40B4-BE49-F238E27FC236}">
                <a16:creationId xmlns:a16="http://schemas.microsoft.com/office/drawing/2014/main" id="{6F7579DB-C090-4864-8C83-BA45F1C2EB5D}"/>
              </a:ext>
            </a:extLst>
          </p:cNvPr>
          <p:cNvSpPr/>
          <p:nvPr/>
        </p:nvSpPr>
        <p:spPr>
          <a:xfrm>
            <a:off x="367181" y="4841234"/>
            <a:ext cx="4285501" cy="1323439"/>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Weight bearing and resistance exercise is beneficial for treatment and prevention of osteoporosis</a:t>
            </a:r>
          </a:p>
        </p:txBody>
      </p:sp>
      <p:sp>
        <p:nvSpPr>
          <p:cNvPr id="13" name="Title 1">
            <a:extLst>
              <a:ext uri="{FF2B5EF4-FFF2-40B4-BE49-F238E27FC236}">
                <a16:creationId xmlns:a16="http://schemas.microsoft.com/office/drawing/2014/main" id="{19150E24-A7FF-854D-980C-F66099A79404}"/>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Bone, muscle and fitness with ageing</a:t>
            </a:r>
          </a:p>
        </p:txBody>
      </p:sp>
      <p:sp>
        <p:nvSpPr>
          <p:cNvPr id="14" name="Title 1">
            <a:extLst>
              <a:ext uri="{FF2B5EF4-FFF2-40B4-BE49-F238E27FC236}">
                <a16:creationId xmlns:a16="http://schemas.microsoft.com/office/drawing/2014/main" id="{830C624C-60C6-BD49-ACDB-DD239C267484}"/>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Bone mineral density</a:t>
            </a:r>
          </a:p>
        </p:txBody>
      </p:sp>
    </p:spTree>
    <p:extLst>
      <p:ext uri="{BB962C8B-B14F-4D97-AF65-F5344CB8AC3E}">
        <p14:creationId xmlns:p14="http://schemas.microsoft.com/office/powerpoint/2010/main" val="17764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5598366" y="1956326"/>
            <a:ext cx="6593633" cy="3610825"/>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There is some evidence that higher cardiorespiratory fitness levels reduce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risk of bone loss post-menopause</a:t>
            </a:r>
          </a:p>
          <a:p>
            <a:pPr marL="342900" indent="-342900">
              <a:buFont typeface="Arial" panose="020B0604020202020204" pitchFamily="34" charset="0"/>
              <a:buChar char="•"/>
            </a:pP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Regular exercise can aid to reduce the </a:t>
            </a:r>
            <a:b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rate of bone loss</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2" name="Rectangle 11">
            <a:extLst>
              <a:ext uri="{FF2B5EF4-FFF2-40B4-BE49-F238E27FC236}">
                <a16:creationId xmlns:a16="http://schemas.microsoft.com/office/drawing/2014/main" id="{DFC18BE8-614F-42FD-8B9C-01F00C2F44C1}"/>
              </a:ext>
            </a:extLst>
          </p:cNvPr>
          <p:cNvSpPr/>
          <p:nvPr/>
        </p:nvSpPr>
        <p:spPr>
          <a:xfrm>
            <a:off x="730470" y="2166002"/>
            <a:ext cx="4273911" cy="707886"/>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5172E"/>
                </a:solidFill>
                <a:latin typeface="Verdana" panose="020B0604030504040204" pitchFamily="34" charset="0"/>
                <a:ea typeface="Verdana" panose="020B0604030504040204" pitchFamily="34" charset="0"/>
                <a:cs typeface="Verdana" panose="020B0604030504040204" pitchFamily="34" charset="0"/>
              </a:rPr>
              <a:t>As age increases, maximal oxygen uptake declines</a:t>
            </a:r>
          </a:p>
        </p:txBody>
      </p:sp>
      <p:sp>
        <p:nvSpPr>
          <p:cNvPr id="13" name="Rectangle 12">
            <a:extLst>
              <a:ext uri="{FF2B5EF4-FFF2-40B4-BE49-F238E27FC236}">
                <a16:creationId xmlns:a16="http://schemas.microsoft.com/office/drawing/2014/main" id="{8D1E018E-44D2-4229-B600-04CA4EC7821D}"/>
              </a:ext>
            </a:extLst>
          </p:cNvPr>
          <p:cNvSpPr/>
          <p:nvPr/>
        </p:nvSpPr>
        <p:spPr>
          <a:xfrm>
            <a:off x="730470" y="3092651"/>
            <a:ext cx="4462170"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5172E"/>
                </a:solidFill>
                <a:latin typeface="Verdana" panose="020B0604030504040204" pitchFamily="34" charset="0"/>
                <a:ea typeface="Verdana" panose="020B0604030504040204" pitchFamily="34" charset="0"/>
                <a:cs typeface="Verdana" panose="020B0604030504040204" pitchFamily="34" charset="0"/>
              </a:rPr>
              <a:t>There are changes in cardiopulmonary function associated with menopause</a:t>
            </a:r>
          </a:p>
        </p:txBody>
      </p:sp>
      <p:sp>
        <p:nvSpPr>
          <p:cNvPr id="14" name="Rectangle 13">
            <a:extLst>
              <a:ext uri="{FF2B5EF4-FFF2-40B4-BE49-F238E27FC236}">
                <a16:creationId xmlns:a16="http://schemas.microsoft.com/office/drawing/2014/main" id="{BB447E38-4C9C-46E9-A5EA-37867486EC53}"/>
              </a:ext>
            </a:extLst>
          </p:cNvPr>
          <p:cNvSpPr/>
          <p:nvPr/>
        </p:nvSpPr>
        <p:spPr>
          <a:xfrm>
            <a:off x="730470" y="4366822"/>
            <a:ext cx="4031864" cy="1015663"/>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5172E"/>
                </a:solidFill>
                <a:latin typeface="Verdana" panose="020B0604030504040204" pitchFamily="34" charset="0"/>
                <a:ea typeface="Verdana" panose="020B0604030504040204" pitchFamily="34" charset="0"/>
                <a:cs typeface="Verdana" panose="020B0604030504040204" pitchFamily="34" charset="0"/>
              </a:rPr>
              <a:t>Post menopause there is a lowered cardiorespiratory fitness level</a:t>
            </a:r>
          </a:p>
        </p:txBody>
      </p:sp>
      <p:sp>
        <p:nvSpPr>
          <p:cNvPr id="15" name="Title 1">
            <a:extLst>
              <a:ext uri="{FF2B5EF4-FFF2-40B4-BE49-F238E27FC236}">
                <a16:creationId xmlns:a16="http://schemas.microsoft.com/office/drawing/2014/main" id="{3451B64F-AE7F-FE4F-9278-8F20C59368B3}"/>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B01C39"/>
                </a:solidFill>
                <a:latin typeface="Verdana" panose="020B0604030504040204" pitchFamily="34" charset="0"/>
                <a:ea typeface="Verdana" panose="020B0604030504040204" pitchFamily="34" charset="0"/>
                <a:cs typeface="Verdana" panose="020B0604030504040204" pitchFamily="34" charset="0"/>
              </a:rPr>
              <a:t>Bone, muscle and fitness with ageing</a:t>
            </a:r>
          </a:p>
        </p:txBody>
      </p:sp>
      <p:sp>
        <p:nvSpPr>
          <p:cNvPr id="16" name="Title 1">
            <a:extLst>
              <a:ext uri="{FF2B5EF4-FFF2-40B4-BE49-F238E27FC236}">
                <a16:creationId xmlns:a16="http://schemas.microsoft.com/office/drawing/2014/main" id="{D1B6E8FC-F6F1-9C43-AE57-94D166F304EB}"/>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&gt; Cardiorespiratory fitness</a:t>
            </a:r>
          </a:p>
        </p:txBody>
      </p:sp>
    </p:spTree>
    <p:extLst>
      <p:ext uri="{BB962C8B-B14F-4D97-AF65-F5344CB8AC3E}">
        <p14:creationId xmlns:p14="http://schemas.microsoft.com/office/powerpoint/2010/main" val="16246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0" y="1377386"/>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8200" y="1"/>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Background</a:t>
            </a:r>
          </a:p>
        </p:txBody>
      </p:sp>
      <p:sp>
        <p:nvSpPr>
          <p:cNvPr id="3" name="Content Placeholder 2">
            <a:extLst>
              <a:ext uri="{FF2B5EF4-FFF2-40B4-BE49-F238E27FC236}">
                <a16:creationId xmlns:a16="http://schemas.microsoft.com/office/drawing/2014/main" id="{4946A0CF-2953-BE48-906B-09EF6ABEB657}"/>
              </a:ext>
            </a:extLst>
          </p:cNvPr>
          <p:cNvSpPr>
            <a:spLocks noGrp="1"/>
          </p:cNvSpPr>
          <p:nvPr>
            <p:ph idx="1"/>
          </p:nvPr>
        </p:nvSpPr>
        <p:spPr>
          <a:xfrm>
            <a:off x="800665" y="1847792"/>
            <a:ext cx="9267434" cy="781879"/>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 set core temperature is normally maintained by the body</a:t>
            </a:r>
          </a:p>
        </p:txBody>
      </p:sp>
      <p:pic>
        <p:nvPicPr>
          <p:cNvPr id="11" name="Picture 10" descr="A picture containing clipart&#10;&#10;Description automatically generated">
            <a:extLst>
              <a:ext uri="{FF2B5EF4-FFF2-40B4-BE49-F238E27FC236}">
                <a16:creationId xmlns:a16="http://schemas.microsoft.com/office/drawing/2014/main" id="{50F81B54-4A24-954D-84B2-E738B9B45B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9215" y="2114010"/>
            <a:ext cx="1530401" cy="3888376"/>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81B88135-7BC2-45A1-AB30-890A43B21F93}"/>
              </a:ext>
            </a:extLst>
          </p:cNvPr>
          <p:cNvSpPr txBox="1">
            <a:spLocks/>
          </p:cNvSpPr>
          <p:nvPr/>
        </p:nvSpPr>
        <p:spPr>
          <a:xfrm>
            <a:off x="797408" y="2525326"/>
            <a:ext cx="9267434" cy="781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Thermoregulation is challenged by environmental extremes</a:t>
            </a:r>
          </a:p>
        </p:txBody>
      </p:sp>
      <p:sp>
        <p:nvSpPr>
          <p:cNvPr id="13" name="Content Placeholder 2">
            <a:extLst>
              <a:ext uri="{FF2B5EF4-FFF2-40B4-BE49-F238E27FC236}">
                <a16:creationId xmlns:a16="http://schemas.microsoft.com/office/drawing/2014/main" id="{B9A6021C-4E1E-47A8-BC08-0A8D9BD3E63D}"/>
              </a:ext>
            </a:extLst>
          </p:cNvPr>
          <p:cNvSpPr txBox="1">
            <a:spLocks/>
          </p:cNvSpPr>
          <p:nvPr/>
        </p:nvSpPr>
        <p:spPr>
          <a:xfrm>
            <a:off x="793802" y="3181921"/>
            <a:ext cx="9267434" cy="781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Sweating is limited when wearing protective clothing</a:t>
            </a:r>
          </a:p>
        </p:txBody>
      </p:sp>
      <p:sp>
        <p:nvSpPr>
          <p:cNvPr id="14" name="Content Placeholder 2">
            <a:extLst>
              <a:ext uri="{FF2B5EF4-FFF2-40B4-BE49-F238E27FC236}">
                <a16:creationId xmlns:a16="http://schemas.microsoft.com/office/drawing/2014/main" id="{36543BE3-9F37-42FC-A11B-216AECDB5486}"/>
              </a:ext>
            </a:extLst>
          </p:cNvPr>
          <p:cNvSpPr txBox="1">
            <a:spLocks/>
          </p:cNvSpPr>
          <p:nvPr/>
        </p:nvSpPr>
        <p:spPr>
          <a:xfrm>
            <a:off x="790196" y="3833569"/>
            <a:ext cx="8022878" cy="781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Research indicates females are less tolerant to hot environments than males</a:t>
            </a:r>
          </a:p>
        </p:txBody>
      </p:sp>
      <p:sp>
        <p:nvSpPr>
          <p:cNvPr id="15" name="Content Placeholder 2">
            <a:extLst>
              <a:ext uri="{FF2B5EF4-FFF2-40B4-BE49-F238E27FC236}">
                <a16:creationId xmlns:a16="http://schemas.microsoft.com/office/drawing/2014/main" id="{A381FA11-70A6-471A-A795-36614E9F3BC1}"/>
              </a:ext>
            </a:extLst>
          </p:cNvPr>
          <p:cNvSpPr txBox="1">
            <a:spLocks/>
          </p:cNvSpPr>
          <p:nvPr/>
        </p:nvSpPr>
        <p:spPr>
          <a:xfrm>
            <a:off x="786590" y="4698735"/>
            <a:ext cx="8026484" cy="781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A higher core temperature is needed to stimulate sweating in females</a:t>
            </a:r>
          </a:p>
        </p:txBody>
      </p:sp>
      <p:sp>
        <p:nvSpPr>
          <p:cNvPr id="16" name="Content Placeholder 2">
            <a:extLst>
              <a:ext uri="{FF2B5EF4-FFF2-40B4-BE49-F238E27FC236}">
                <a16:creationId xmlns:a16="http://schemas.microsoft.com/office/drawing/2014/main" id="{FC81ED29-BF70-4FF8-870E-B1BA91A65B90}"/>
              </a:ext>
            </a:extLst>
          </p:cNvPr>
          <p:cNvSpPr txBox="1">
            <a:spLocks/>
          </p:cNvSpPr>
          <p:nvPr/>
        </p:nvSpPr>
        <p:spPr>
          <a:xfrm>
            <a:off x="779966" y="5554754"/>
            <a:ext cx="7507507" cy="781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Heat tolerance may also be altered by hormone release in females</a:t>
            </a:r>
          </a:p>
        </p:txBody>
      </p:sp>
    </p:spTree>
    <p:extLst>
      <p:ext uri="{BB962C8B-B14F-4D97-AF65-F5344CB8AC3E}">
        <p14:creationId xmlns:p14="http://schemas.microsoft.com/office/powerpoint/2010/main" val="4686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1" y="1624378"/>
            <a:ext cx="6221186" cy="5233622"/>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bg1"/>
              </a:solidFill>
            </a:endParaRP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Desktop/Screenshot%202019-07-04%20at%2010.24.36.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0078" y="1624378"/>
            <a:ext cx="5941922" cy="2478850"/>
          </a:xfrm>
          <a:prstGeom prst="rect">
            <a:avLst/>
          </a:prstGeom>
          <a:noFill/>
          <a:ln>
            <a:noFill/>
          </a:ln>
        </p:spPr>
      </p:pic>
      <p:pic>
        <p:nvPicPr>
          <p:cNvPr id="13" name="Picture 12" descr="Screenshot%202019-07-04%20at%2010.53.34.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7407409" y="4252696"/>
            <a:ext cx="3532734" cy="2453736"/>
          </a:xfrm>
          <a:prstGeom prst="rect">
            <a:avLst/>
          </a:prstGeom>
          <a:noFill/>
          <a:ln>
            <a:noFill/>
          </a:ln>
        </p:spPr>
      </p:pic>
      <p:sp>
        <p:nvSpPr>
          <p:cNvPr id="2" name="Rectangle 1">
            <a:extLst>
              <a:ext uri="{FF2B5EF4-FFF2-40B4-BE49-F238E27FC236}">
                <a16:creationId xmlns:a16="http://schemas.microsoft.com/office/drawing/2014/main" id="{77442F4E-DE8D-4140-AFFA-9F3BF7C2B981}"/>
              </a:ext>
            </a:extLst>
          </p:cNvPr>
          <p:cNvSpPr/>
          <p:nvPr/>
        </p:nvSpPr>
        <p:spPr>
          <a:xfrm>
            <a:off x="465675" y="2219954"/>
            <a:ext cx="4469395"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Menopause can contribute to declining muscle mass</a:t>
            </a:r>
          </a:p>
        </p:txBody>
      </p:sp>
      <p:sp>
        <p:nvSpPr>
          <p:cNvPr id="12" name="Rectangle 11">
            <a:extLst>
              <a:ext uri="{FF2B5EF4-FFF2-40B4-BE49-F238E27FC236}">
                <a16:creationId xmlns:a16="http://schemas.microsoft.com/office/drawing/2014/main" id="{74448DD8-446D-42B2-A66D-0F74B379B56A}"/>
              </a:ext>
            </a:extLst>
          </p:cNvPr>
          <p:cNvSpPr/>
          <p:nvPr/>
        </p:nvSpPr>
        <p:spPr>
          <a:xfrm>
            <a:off x="465675" y="3297842"/>
            <a:ext cx="4576972" cy="1232576"/>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After the age of 50 there is a pronounced decline in muscle strength</a:t>
            </a:r>
          </a:p>
        </p:txBody>
      </p:sp>
      <p:sp>
        <p:nvSpPr>
          <p:cNvPr id="14" name="Rectangle 13">
            <a:extLst>
              <a:ext uri="{FF2B5EF4-FFF2-40B4-BE49-F238E27FC236}">
                <a16:creationId xmlns:a16="http://schemas.microsoft.com/office/drawing/2014/main" id="{118D381E-5F8B-40DA-B920-22115B71F512}"/>
              </a:ext>
            </a:extLst>
          </p:cNvPr>
          <p:cNvSpPr/>
          <p:nvPr/>
        </p:nvSpPr>
        <p:spPr>
          <a:xfrm>
            <a:off x="465675" y="4776068"/>
            <a:ext cx="5478096"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Contradicting research exists as to whether this decline is linked to lowered oestrogen levels</a:t>
            </a:r>
          </a:p>
        </p:txBody>
      </p:sp>
      <p:sp>
        <p:nvSpPr>
          <p:cNvPr id="15" name="Title 1">
            <a:extLst>
              <a:ext uri="{FF2B5EF4-FFF2-40B4-BE49-F238E27FC236}">
                <a16:creationId xmlns:a16="http://schemas.microsoft.com/office/drawing/2014/main" id="{19C457B7-5429-F34D-82B8-FB741458466F}"/>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B01C39"/>
                </a:solidFill>
                <a:latin typeface="Verdana" panose="020B0604030504040204" pitchFamily="34" charset="0"/>
                <a:ea typeface="Verdana" panose="020B0604030504040204" pitchFamily="34" charset="0"/>
                <a:cs typeface="Verdana" panose="020B0604030504040204" pitchFamily="34" charset="0"/>
              </a:rPr>
              <a:t>Bone, muscle and fitness with ageing</a:t>
            </a:r>
          </a:p>
        </p:txBody>
      </p:sp>
      <p:sp>
        <p:nvSpPr>
          <p:cNvPr id="16" name="Title 1">
            <a:extLst>
              <a:ext uri="{FF2B5EF4-FFF2-40B4-BE49-F238E27FC236}">
                <a16:creationId xmlns:a16="http://schemas.microsoft.com/office/drawing/2014/main" id="{FFD8D126-0D59-1947-A109-7B1AE54C61CC}"/>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&gt; Muscle mass &amp; strength</a:t>
            </a:r>
          </a:p>
        </p:txBody>
      </p:sp>
    </p:spTree>
    <p:extLst>
      <p:ext uri="{BB962C8B-B14F-4D97-AF65-F5344CB8AC3E}">
        <p14:creationId xmlns:p14="http://schemas.microsoft.com/office/powerpoint/2010/main" val="20239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5598366" y="1956326"/>
            <a:ext cx="6593633" cy="3745227"/>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dirty="0">
              <a:solidFill>
                <a:schemeClr val="bg1"/>
              </a:solidFill>
            </a:endParaRP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69DD8C38-E852-41A6-8A49-FDEC70AE0903}"/>
              </a:ext>
            </a:extLst>
          </p:cNvPr>
          <p:cNvSpPr/>
          <p:nvPr/>
        </p:nvSpPr>
        <p:spPr>
          <a:xfrm>
            <a:off x="5847182" y="2372635"/>
            <a:ext cx="6096000" cy="1200329"/>
          </a:xfrm>
          <a:prstGeom prst="rect">
            <a:avLst/>
          </a:prstGeom>
        </p:spPr>
        <p:txBody>
          <a:bodyPr>
            <a:spAutoFit/>
          </a:bodyPr>
          <a:lstStyle/>
          <a:p>
            <a:pPr marL="342900" indent="-342900">
              <a:buFont typeface="Arial" panose="020B0604020202020204" pitchFamily="34" charset="0"/>
              <a:buChar char="•"/>
            </a:pPr>
            <a:r>
              <a:rPr lang="en-US" sz="2400" dirty="0">
                <a:solidFill>
                  <a:schemeClr val="bg1"/>
                </a:solidFill>
              </a:rPr>
              <a:t>Much of the decline in muscle strength can be attributed to reduced physical activity and hormonal changes</a:t>
            </a:r>
          </a:p>
        </p:txBody>
      </p:sp>
      <p:sp>
        <p:nvSpPr>
          <p:cNvPr id="8" name="Rectangle 7">
            <a:extLst>
              <a:ext uri="{FF2B5EF4-FFF2-40B4-BE49-F238E27FC236}">
                <a16:creationId xmlns:a16="http://schemas.microsoft.com/office/drawing/2014/main" id="{58C29B28-FCEA-4119-96C9-BFA46DB442A1}"/>
              </a:ext>
            </a:extLst>
          </p:cNvPr>
          <p:cNvSpPr/>
          <p:nvPr/>
        </p:nvSpPr>
        <p:spPr>
          <a:xfrm>
            <a:off x="5847182" y="3885200"/>
            <a:ext cx="6096000" cy="1200329"/>
          </a:xfrm>
          <a:prstGeom prst="rect">
            <a:avLst/>
          </a:prstGeom>
        </p:spPr>
        <p:txBody>
          <a:bodyPr>
            <a:spAutoFit/>
          </a:bodyPr>
          <a:lstStyle/>
          <a:p>
            <a:pPr marL="342900" indent="-342900">
              <a:buFont typeface="Arial" panose="020B0604020202020204" pitchFamily="34" charset="0"/>
              <a:buChar char="•"/>
            </a:pPr>
            <a:r>
              <a:rPr lang="en-US" sz="2400" dirty="0">
                <a:solidFill>
                  <a:schemeClr val="bg1"/>
                </a:solidFill>
              </a:rPr>
              <a:t>Female firefighters should be encouraged to maintain fitness levels and strength based activities</a:t>
            </a:r>
          </a:p>
        </p:txBody>
      </p:sp>
      <p:sp>
        <p:nvSpPr>
          <p:cNvPr id="12" name="Rectangle 11">
            <a:extLst>
              <a:ext uri="{FF2B5EF4-FFF2-40B4-BE49-F238E27FC236}">
                <a16:creationId xmlns:a16="http://schemas.microsoft.com/office/drawing/2014/main" id="{473FE193-CDCC-41CE-A9D6-8912DD7FFE1B}"/>
              </a:ext>
            </a:extLst>
          </p:cNvPr>
          <p:cNvSpPr/>
          <p:nvPr/>
        </p:nvSpPr>
        <p:spPr>
          <a:xfrm>
            <a:off x="582002" y="2041935"/>
            <a:ext cx="4297878"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5172E"/>
                </a:solidFill>
              </a:rPr>
              <a:t>Sufficient vitamin D intake is essential for bone health</a:t>
            </a:r>
          </a:p>
        </p:txBody>
      </p:sp>
      <p:sp>
        <p:nvSpPr>
          <p:cNvPr id="13" name="Rectangle 12">
            <a:extLst>
              <a:ext uri="{FF2B5EF4-FFF2-40B4-BE49-F238E27FC236}">
                <a16:creationId xmlns:a16="http://schemas.microsoft.com/office/drawing/2014/main" id="{BACE89FF-B44C-4D56-8C9E-1588A5B089F3}"/>
              </a:ext>
            </a:extLst>
          </p:cNvPr>
          <p:cNvSpPr/>
          <p:nvPr/>
        </p:nvSpPr>
        <p:spPr>
          <a:xfrm>
            <a:off x="582002" y="3059696"/>
            <a:ext cx="4297878"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5172E"/>
                </a:solidFill>
              </a:rPr>
              <a:t>For women over 50, the recommended daily intake of calcium is 1200mg</a:t>
            </a:r>
          </a:p>
        </p:txBody>
      </p:sp>
      <p:sp>
        <p:nvSpPr>
          <p:cNvPr id="14" name="Rectangle 13">
            <a:extLst>
              <a:ext uri="{FF2B5EF4-FFF2-40B4-BE49-F238E27FC236}">
                <a16:creationId xmlns:a16="http://schemas.microsoft.com/office/drawing/2014/main" id="{DF8129E2-0795-4C30-933E-CAD75C55259A}"/>
              </a:ext>
            </a:extLst>
          </p:cNvPr>
          <p:cNvSpPr/>
          <p:nvPr/>
        </p:nvSpPr>
        <p:spPr>
          <a:xfrm>
            <a:off x="582002" y="4317210"/>
            <a:ext cx="4297878" cy="1200329"/>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5172E"/>
                </a:solidFill>
              </a:rPr>
              <a:t>Postmenopausal women can improve bone mineral density with appropriate nutrition</a:t>
            </a:r>
          </a:p>
        </p:txBody>
      </p:sp>
      <p:sp>
        <p:nvSpPr>
          <p:cNvPr id="15" name="Title 1">
            <a:extLst>
              <a:ext uri="{FF2B5EF4-FFF2-40B4-BE49-F238E27FC236}">
                <a16:creationId xmlns:a16="http://schemas.microsoft.com/office/drawing/2014/main" id="{A1195463-9617-6E43-B411-407D937F0CF2}"/>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B01C39"/>
                </a:solidFill>
                <a:latin typeface="Verdana" panose="020B0604030504040204" pitchFamily="34" charset="0"/>
                <a:ea typeface="Verdana" panose="020B0604030504040204" pitchFamily="34" charset="0"/>
                <a:cs typeface="Verdana" panose="020B0604030504040204" pitchFamily="34" charset="0"/>
              </a:rPr>
              <a:t>Bone, muscle and fitness with ageing</a:t>
            </a:r>
          </a:p>
        </p:txBody>
      </p:sp>
      <p:sp>
        <p:nvSpPr>
          <p:cNvPr id="16" name="Title 1">
            <a:extLst>
              <a:ext uri="{FF2B5EF4-FFF2-40B4-BE49-F238E27FC236}">
                <a16:creationId xmlns:a16="http://schemas.microsoft.com/office/drawing/2014/main" id="{C1272DB3-4E0A-9C46-9B18-7052F2FD1368}"/>
              </a:ext>
            </a:extLst>
          </p:cNvPr>
          <p:cNvSpPr txBox="1">
            <a:spLocks/>
          </p:cNvSpPr>
          <p:nvPr/>
        </p:nvSpPr>
        <p:spPr>
          <a:xfrm>
            <a:off x="459359" y="441315"/>
            <a:ext cx="7810581"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&gt; Muscle mass &amp; strength</a:t>
            </a:r>
          </a:p>
        </p:txBody>
      </p:sp>
    </p:spTree>
    <p:extLst>
      <p:ext uri="{BB962C8B-B14F-4D97-AF65-F5344CB8AC3E}">
        <p14:creationId xmlns:p14="http://schemas.microsoft.com/office/powerpoint/2010/main" val="4575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622F3-1AF8-384F-9C04-350E10832BFC}"/>
              </a:ext>
            </a:extLst>
          </p:cNvPr>
          <p:cNvSpPr/>
          <p:nvPr/>
        </p:nvSpPr>
        <p:spPr>
          <a:xfrm>
            <a:off x="0" y="2277035"/>
            <a:ext cx="12192000" cy="2184212"/>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1C39"/>
              </a:solidFill>
            </a:endParaRPr>
          </a:p>
        </p:txBody>
      </p:sp>
      <p:sp>
        <p:nvSpPr>
          <p:cNvPr id="8" name="Title 1">
            <a:extLst>
              <a:ext uri="{FF2B5EF4-FFF2-40B4-BE49-F238E27FC236}">
                <a16:creationId xmlns:a16="http://schemas.microsoft.com/office/drawing/2014/main" id="{CE186777-07D4-9B45-B85E-8DA8363D3374}"/>
              </a:ext>
            </a:extLst>
          </p:cNvPr>
          <p:cNvSpPr txBox="1">
            <a:spLocks/>
          </p:cNvSpPr>
          <p:nvPr/>
        </p:nvSpPr>
        <p:spPr>
          <a:xfrm>
            <a:off x="422194" y="-1034"/>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Fertility and Maternal Health</a:t>
            </a:r>
          </a:p>
        </p:txBody>
      </p:sp>
      <p:sp>
        <p:nvSpPr>
          <p:cNvPr id="12" name="Content Placeholder 2">
            <a:extLst>
              <a:ext uri="{FF2B5EF4-FFF2-40B4-BE49-F238E27FC236}">
                <a16:creationId xmlns:a16="http://schemas.microsoft.com/office/drawing/2014/main" id="{BBC8E6CA-EC36-AC43-8249-C9872C7D8A0D}"/>
              </a:ext>
            </a:extLst>
          </p:cNvPr>
          <p:cNvSpPr txBox="1">
            <a:spLocks/>
          </p:cNvSpPr>
          <p:nvPr/>
        </p:nvSpPr>
        <p:spPr>
          <a:xfrm>
            <a:off x="4644045" y="4673128"/>
            <a:ext cx="6431304" cy="202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A black sign with white text&#10;&#10;Description automatically generated">
            <a:extLst>
              <a:ext uri="{FF2B5EF4-FFF2-40B4-BE49-F238E27FC236}">
                <a16:creationId xmlns:a16="http://schemas.microsoft.com/office/drawing/2014/main" id="{2D9F83FB-2CA4-5141-9C4C-F622D6A94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2" name="TextBox 1">
            <a:extLst>
              <a:ext uri="{FF2B5EF4-FFF2-40B4-BE49-F238E27FC236}">
                <a16:creationId xmlns:a16="http://schemas.microsoft.com/office/drawing/2014/main" id="{B9AACA48-B17E-4717-8EE4-04CD5F574315}"/>
              </a:ext>
            </a:extLst>
          </p:cNvPr>
          <p:cNvSpPr txBox="1"/>
          <p:nvPr/>
        </p:nvSpPr>
        <p:spPr>
          <a:xfrm>
            <a:off x="844722" y="2598003"/>
            <a:ext cx="9441111"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All UK Fire and Rescue services have individual policies for pregnancy</a:t>
            </a:r>
          </a:p>
          <a:p>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C29AF7D9-6626-4631-9F71-1B88217EBF9C}"/>
              </a:ext>
            </a:extLst>
          </p:cNvPr>
          <p:cNvSpPr txBox="1"/>
          <p:nvPr/>
        </p:nvSpPr>
        <p:spPr>
          <a:xfrm>
            <a:off x="844722" y="3112430"/>
            <a:ext cx="8416086"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Certain aspects of firefighting increase the risk of miscarriage</a:t>
            </a:r>
          </a:p>
          <a:p>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E153F5BF-5523-4F75-990D-3FAF50BAABA6}"/>
              </a:ext>
            </a:extLst>
          </p:cNvPr>
          <p:cNvSpPr txBox="1"/>
          <p:nvPr/>
        </p:nvSpPr>
        <p:spPr>
          <a:xfrm>
            <a:off x="844722" y="3626857"/>
            <a:ext cx="3847976" cy="707886"/>
          </a:xfrm>
          <a:prstGeom prst="rect">
            <a:avLst/>
          </a:prstGeom>
          <a:noFill/>
        </p:spPr>
        <p:txBody>
          <a:bodyPr wrap="none" rtlCol="0">
            <a:spAutoFit/>
          </a:bodyPr>
          <a:lstStyle/>
          <a:p>
            <a:pPr marL="285750" indent="-28575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Fertility is possibly altered</a:t>
            </a:r>
          </a:p>
          <a:p>
            <a:endParaRPr lang="en-GB"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79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A622F3-1AF8-384F-9C04-350E10832BFC}"/>
              </a:ext>
            </a:extLst>
          </p:cNvPr>
          <p:cNvSpPr/>
          <p:nvPr/>
        </p:nvSpPr>
        <p:spPr>
          <a:xfrm>
            <a:off x="0" y="1376352"/>
            <a:ext cx="12192000" cy="4607549"/>
          </a:xfrm>
          <a:prstGeom prst="rect">
            <a:avLst/>
          </a:prstGeom>
          <a:solidFill>
            <a:srgbClr val="051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1C39"/>
              </a:solidFill>
            </a:endParaRPr>
          </a:p>
        </p:txBody>
      </p:sp>
      <p:sp>
        <p:nvSpPr>
          <p:cNvPr id="8" name="Title 1">
            <a:extLst>
              <a:ext uri="{FF2B5EF4-FFF2-40B4-BE49-F238E27FC236}">
                <a16:creationId xmlns:a16="http://schemas.microsoft.com/office/drawing/2014/main" id="{CE186777-07D4-9B45-B85E-8DA8363D3374}"/>
              </a:ext>
            </a:extLst>
          </p:cNvPr>
          <p:cNvSpPr txBox="1">
            <a:spLocks/>
          </p:cNvSpPr>
          <p:nvPr/>
        </p:nvSpPr>
        <p:spPr>
          <a:xfrm>
            <a:off x="422194" y="-1034"/>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Key Points</a:t>
            </a:r>
          </a:p>
        </p:txBody>
      </p:sp>
      <p:sp>
        <p:nvSpPr>
          <p:cNvPr id="4" name="Content Placeholder 2">
            <a:extLst>
              <a:ext uri="{FF2B5EF4-FFF2-40B4-BE49-F238E27FC236}">
                <a16:creationId xmlns:a16="http://schemas.microsoft.com/office/drawing/2014/main" id="{AE9268E6-CDC1-2C4B-BF04-485FFBECC608}"/>
              </a:ext>
            </a:extLst>
          </p:cNvPr>
          <p:cNvSpPr>
            <a:spLocks noGrp="1"/>
          </p:cNvSpPr>
          <p:nvPr>
            <p:ph idx="1"/>
          </p:nvPr>
        </p:nvSpPr>
        <p:spPr>
          <a:xfrm>
            <a:off x="959769" y="1818700"/>
            <a:ext cx="9313784" cy="4165201"/>
          </a:xfrm>
        </p:spPr>
        <p:txBody>
          <a:bodyPr>
            <a:norm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Little data is available as to how women react to severe heat stress</a:t>
            </a:r>
          </a:p>
        </p:txBody>
      </p:sp>
      <p:sp>
        <p:nvSpPr>
          <p:cNvPr id="12" name="Content Placeholder 2">
            <a:extLst>
              <a:ext uri="{FF2B5EF4-FFF2-40B4-BE49-F238E27FC236}">
                <a16:creationId xmlns:a16="http://schemas.microsoft.com/office/drawing/2014/main" id="{BBC8E6CA-EC36-AC43-8249-C9872C7D8A0D}"/>
              </a:ext>
            </a:extLst>
          </p:cNvPr>
          <p:cNvSpPr txBox="1">
            <a:spLocks/>
          </p:cNvSpPr>
          <p:nvPr/>
        </p:nvSpPr>
        <p:spPr>
          <a:xfrm>
            <a:off x="4644045" y="4673128"/>
            <a:ext cx="6431304" cy="2029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A black sign with white text&#10;&#10;Description automatically generated">
            <a:extLst>
              <a:ext uri="{FF2B5EF4-FFF2-40B4-BE49-F238E27FC236}">
                <a16:creationId xmlns:a16="http://schemas.microsoft.com/office/drawing/2014/main" id="{2D9F83FB-2CA4-5141-9C4C-F622D6A944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7" name="Picture 6">
            <a:extLst>
              <a:ext uri="{FF2B5EF4-FFF2-40B4-BE49-F238E27FC236}">
                <a16:creationId xmlns:a16="http://schemas.microsoft.com/office/drawing/2014/main" id="{6BBECB6C-0F4C-7C4A-AD96-3A4A0E0A55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277" y="394731"/>
            <a:ext cx="2179797" cy="515522"/>
          </a:xfrm>
          <a:prstGeom prst="rect">
            <a:avLst/>
          </a:prstGeom>
        </p:spPr>
      </p:pic>
      <p:sp>
        <p:nvSpPr>
          <p:cNvPr id="9" name="Title 1">
            <a:extLst>
              <a:ext uri="{FF2B5EF4-FFF2-40B4-BE49-F238E27FC236}">
                <a16:creationId xmlns:a16="http://schemas.microsoft.com/office/drawing/2014/main" id="{B24AEB26-9A0C-EB44-A5ED-2117DAE4BF32}"/>
              </a:ext>
            </a:extLst>
          </p:cNvPr>
          <p:cNvSpPr txBox="1">
            <a:spLocks/>
          </p:cNvSpPr>
          <p:nvPr/>
        </p:nvSpPr>
        <p:spPr>
          <a:xfrm>
            <a:off x="6841858" y="6152398"/>
            <a:ext cx="8682134" cy="60915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B01C39"/>
                </a:solidFill>
                <a:latin typeface="Verdana" panose="020B0604030504040204" pitchFamily="34" charset="0"/>
                <a:ea typeface="Verdana" panose="020B0604030504040204" pitchFamily="34" charset="0"/>
                <a:cs typeface="Verdana" panose="020B0604030504040204" pitchFamily="34" charset="0"/>
              </a:rPr>
              <a:t>www.fbueducation.org</a:t>
            </a:r>
          </a:p>
        </p:txBody>
      </p:sp>
      <p:sp>
        <p:nvSpPr>
          <p:cNvPr id="10" name="Content Placeholder 2">
            <a:extLst>
              <a:ext uri="{FF2B5EF4-FFF2-40B4-BE49-F238E27FC236}">
                <a16:creationId xmlns:a16="http://schemas.microsoft.com/office/drawing/2014/main" id="{1498FA0D-C9B4-44FE-BC96-FF12C6EE9EB5}"/>
              </a:ext>
            </a:extLst>
          </p:cNvPr>
          <p:cNvSpPr txBox="1">
            <a:spLocks/>
          </p:cNvSpPr>
          <p:nvPr/>
        </p:nvSpPr>
        <p:spPr>
          <a:xfrm>
            <a:off x="959769" y="2469504"/>
            <a:ext cx="8856389" cy="4165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Women have an altered later sweat response and therefore reduced heat tolerance compared to men</a:t>
            </a:r>
          </a:p>
        </p:txBody>
      </p:sp>
      <p:sp>
        <p:nvSpPr>
          <p:cNvPr id="14" name="Content Placeholder 2">
            <a:extLst>
              <a:ext uri="{FF2B5EF4-FFF2-40B4-BE49-F238E27FC236}">
                <a16:creationId xmlns:a16="http://schemas.microsoft.com/office/drawing/2014/main" id="{DFA385C5-FDE7-4DA4-984D-754BFB2F5095}"/>
              </a:ext>
            </a:extLst>
          </p:cNvPr>
          <p:cNvSpPr txBox="1">
            <a:spLocks/>
          </p:cNvSpPr>
          <p:nvPr/>
        </p:nvSpPr>
        <p:spPr>
          <a:xfrm>
            <a:off x="959769" y="3275213"/>
            <a:ext cx="8856389" cy="4165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Heat loss is aided by a higher sweat rate in the early follicular phase of the menstrual cycle</a:t>
            </a:r>
          </a:p>
        </p:txBody>
      </p:sp>
      <p:sp>
        <p:nvSpPr>
          <p:cNvPr id="16" name="Content Placeholder 2">
            <a:extLst>
              <a:ext uri="{FF2B5EF4-FFF2-40B4-BE49-F238E27FC236}">
                <a16:creationId xmlns:a16="http://schemas.microsoft.com/office/drawing/2014/main" id="{E5C30708-6F78-403B-B1A2-62FDA47B13C1}"/>
              </a:ext>
            </a:extLst>
          </p:cNvPr>
          <p:cNvSpPr txBox="1">
            <a:spLocks/>
          </p:cNvSpPr>
          <p:nvPr/>
        </p:nvSpPr>
        <p:spPr>
          <a:xfrm>
            <a:off x="959769" y="4072192"/>
            <a:ext cx="8345596" cy="4165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During peri-menopause hot flushes are caused by sudden small increases  in core temperature</a:t>
            </a:r>
          </a:p>
        </p:txBody>
      </p:sp>
      <p:sp>
        <p:nvSpPr>
          <p:cNvPr id="17" name="Content Placeholder 2">
            <a:extLst>
              <a:ext uri="{FF2B5EF4-FFF2-40B4-BE49-F238E27FC236}">
                <a16:creationId xmlns:a16="http://schemas.microsoft.com/office/drawing/2014/main" id="{2062E838-1344-4479-829C-AE1B460992A0}"/>
              </a:ext>
            </a:extLst>
          </p:cNvPr>
          <p:cNvSpPr txBox="1">
            <a:spLocks/>
          </p:cNvSpPr>
          <p:nvPr/>
        </p:nvSpPr>
        <p:spPr>
          <a:xfrm>
            <a:off x="946517" y="4855919"/>
            <a:ext cx="8856389" cy="4165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Post menopause there is a low resting core temperature, suggesting improved heat tolerance than pre-menopause</a:t>
            </a:r>
          </a:p>
        </p:txBody>
      </p:sp>
    </p:spTree>
    <p:extLst>
      <p:ext uri="{BB962C8B-B14F-4D97-AF65-F5344CB8AC3E}">
        <p14:creationId xmlns:p14="http://schemas.microsoft.com/office/powerpoint/2010/main" val="63755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ABE744-1258-3C4D-9911-B2969D9A6F9B}"/>
              </a:ext>
            </a:extLst>
          </p:cNvPr>
          <p:cNvSpPr/>
          <p:nvPr/>
        </p:nvSpPr>
        <p:spPr>
          <a:xfrm>
            <a:off x="0" y="1294727"/>
            <a:ext cx="12192000" cy="556327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109CB4B6-5780-104A-8D7A-E8DD9C373BD9}"/>
              </a:ext>
            </a:extLst>
          </p:cNvPr>
          <p:cNvSpPr txBox="1">
            <a:spLocks/>
          </p:cNvSpPr>
          <p:nvPr/>
        </p:nvSpPr>
        <p:spPr>
          <a:xfrm>
            <a:off x="838200" y="1"/>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rgbClr val="05172E"/>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6BBECB6C-0F4C-7C4A-AD96-3A4A0E0A55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277" y="394731"/>
            <a:ext cx="2179797" cy="515522"/>
          </a:xfrm>
          <a:prstGeom prst="rect">
            <a:avLst/>
          </a:prstGeom>
        </p:spPr>
      </p:pic>
      <p:pic>
        <p:nvPicPr>
          <p:cNvPr id="12" name="Picture 11" descr="A black sign with white text&#10;&#10;Description automatically generated">
            <a:extLst>
              <a:ext uri="{FF2B5EF4-FFF2-40B4-BE49-F238E27FC236}">
                <a16:creationId xmlns:a16="http://schemas.microsoft.com/office/drawing/2014/main" id="{7444EAF1-BD19-CB4B-A9B7-D24E14C22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3" name="Title 1">
            <a:extLst>
              <a:ext uri="{FF2B5EF4-FFF2-40B4-BE49-F238E27FC236}">
                <a16:creationId xmlns:a16="http://schemas.microsoft.com/office/drawing/2014/main" id="{4C616EAF-1165-5440-AEA0-22A93442E825}"/>
              </a:ext>
            </a:extLst>
          </p:cNvPr>
          <p:cNvSpPr txBox="1">
            <a:spLocks/>
          </p:cNvSpPr>
          <p:nvPr/>
        </p:nvSpPr>
        <p:spPr>
          <a:xfrm>
            <a:off x="705826" y="304632"/>
            <a:ext cx="7922978" cy="76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References</a:t>
            </a:r>
          </a:p>
        </p:txBody>
      </p:sp>
      <p:sp>
        <p:nvSpPr>
          <p:cNvPr id="2" name="TextBox 1">
            <a:extLst>
              <a:ext uri="{FF2B5EF4-FFF2-40B4-BE49-F238E27FC236}">
                <a16:creationId xmlns:a16="http://schemas.microsoft.com/office/drawing/2014/main" id="{9954122D-C1F7-6340-A600-4E6F28989981}"/>
              </a:ext>
            </a:extLst>
          </p:cNvPr>
          <p:cNvSpPr txBox="1"/>
          <p:nvPr/>
        </p:nvSpPr>
        <p:spPr>
          <a:xfrm>
            <a:off x="770965" y="1721224"/>
            <a:ext cx="10000130" cy="4939814"/>
          </a:xfrm>
          <a:prstGeom prst="rect">
            <a:avLst/>
          </a:prstGeom>
          <a:noFill/>
        </p:spPr>
        <p:txBody>
          <a:bodyPr wrap="square" rtlCol="0">
            <a:spAutoFit/>
          </a:bodyPr>
          <a:lstStyle/>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Abdulnour</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J. (2016) The Effect of Menopausal Transition on Body Composition, Cardiometabolic Risk Factors, Physical Activity and Cardiorespiratory Fitness, unpublished thesis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Université</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d'Ottawa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/University of Ottawa.</a:t>
            </a: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Bachmann, G. A. (2005) "Menopausal vasomotor symptoms: a review of causes, effects and evidence-based treatment options", The Journal of reproductive medicine, 50 (3) pp. 155-165.</a:t>
            </a: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Betik</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 C.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Hepple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R. T. (2008) "Determinants of VO2 max decline with aging: an integrated perspective", Applied Physiology, Nutrition, and Metabolism, 33 (1) pp. 130-140.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Boni</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R. (2019) "Heat stress, a serious threat to reproductive function in animals and humans: BONI", Molecular Reproduction and Development.</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Casa, D. J., DeMartini, J. K., Bergeron, M. F.,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Csillan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D., Eichner, E. R., Lopez, R. M., Ferrara, M. S., Miller, K. C., O'Connor, F. and Sawka, M. N. (2015) "National Athletic Trainers' Association position statement: exertional heat illnesses", Journal of athletic training, 50 (9) pp. 986-1000.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Charkoudian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N. (2003) Skin blood flow in adult human thermoregulation: how it works, when it does not, and why, translated in Elsevier, 603-612.</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Cheung, S. S., McLellan, T. M. and Tenaglia, S. (2000) "The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thermophysiology</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of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uncompensable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heat stress", Sports Medicine, 29 (5) pp. 329-359.</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Cheuvront</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S. N.,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Kenefick</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R. W.,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Montain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S. J. and Sawka, M. N. (2010) "Mechanisms of aerobic performance impairment with heat stress and dehydration", Journal of Applied Physiology, 109 (6) pp. 1989-1995.</a:t>
            </a: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da Rocha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Aragão</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F. (2015) Exercise, Body Composition, Cardiorespiratory Fitness and Menopausal Characteristics: Effects and Interactions, unpublished thesis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Universidade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Tras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os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-Montes e Alto Douro (Portugal).</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endParaRPr lang="en-US" sz="1200" dirty="0">
              <a:solidFill>
                <a:schemeClr val="bg1"/>
              </a:solidFill>
            </a:endParaRPr>
          </a:p>
        </p:txBody>
      </p:sp>
    </p:spTree>
    <p:extLst>
      <p:ext uri="{BB962C8B-B14F-4D97-AF65-F5344CB8AC3E}">
        <p14:creationId xmlns:p14="http://schemas.microsoft.com/office/powerpoint/2010/main" val="987147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3DA6E3-5DF7-440A-ADD9-EEC615B4B4DE}"/>
              </a:ext>
            </a:extLst>
          </p:cNvPr>
          <p:cNvSpPr/>
          <p:nvPr/>
        </p:nvSpPr>
        <p:spPr>
          <a:xfrm>
            <a:off x="0" y="1377388"/>
            <a:ext cx="12192000" cy="5480612"/>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10C642-B642-4BE1-97A2-2DA725CF7F6D}"/>
              </a:ext>
            </a:extLst>
          </p:cNvPr>
          <p:cNvSpPr txBox="1">
            <a:spLocks/>
          </p:cNvSpPr>
          <p:nvPr/>
        </p:nvSpPr>
        <p:spPr>
          <a:xfrm>
            <a:off x="838200" y="1"/>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rgbClr val="05172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37A43C6-DF58-4464-A040-4997484EF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277" y="394731"/>
            <a:ext cx="2179797" cy="515522"/>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222C01FC-5FC1-4092-A334-3043B1323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9" name="Rectangle 8">
            <a:extLst>
              <a:ext uri="{FF2B5EF4-FFF2-40B4-BE49-F238E27FC236}">
                <a16:creationId xmlns:a16="http://schemas.microsoft.com/office/drawing/2014/main" id="{11B6EE09-0AFB-44F5-9E51-DAB93760CDB9}"/>
              </a:ext>
            </a:extLst>
          </p:cNvPr>
          <p:cNvSpPr/>
          <p:nvPr/>
        </p:nvSpPr>
        <p:spPr>
          <a:xfrm>
            <a:off x="605118" y="1820771"/>
            <a:ext cx="9883588" cy="4498667"/>
          </a:xfrm>
          <a:prstGeom prst="rect">
            <a:avLst/>
          </a:prstGeom>
        </p:spPr>
        <p:txBody>
          <a:bodyPr wrap="square">
            <a:spAutoFit/>
          </a:bodyPr>
          <a:lstStyle/>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Deecher</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D.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Dorries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K. (2007) "Understanding the pathophysiology of vasomotor symptoms (hot flushes and night sweats) that occur in perimenopause, menopause,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postmenopause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life stages", Archives of women's mental health, 10 (6) pp. 247-257.</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DeFina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L. F., Leonard, D., Willis, B. L., Barlow, C. E., Finley, C. E., Jenkins, M. R., Pence, B. C., Zhang, Y.,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Chyu</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M.-C.,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Lewiecki</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E. M. and Shen, C.-L. (2016) "High Cardiorespiratory Fitness Is Associated with Reduced Risk of Low Bone Density in Postmenopausal Women", Journal of Women's Health, 25 (10) pp. 1073-1080.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Doherty, T. J. (2001) "The influence of aging and sex on skeletal muscle mass and strength", Current Opinion in Clinical Nutrition &amp; Metabolic Care, 4 (6) pp. 503-508.</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Eglin, C. M. (2007) "Physiological responses to fire-fighting: Thermal and metabolic considerations", Journal of the human-environment System, 10 (1) pp. 7-18.</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Feodor Nilsson, S., Andersen, P. K., Strandberg‐Larsen, K.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Nybo</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Andersen, A. M. (2014) "Risk factors for miscarriage from a prevention perspective: a nationwide follow‐up study",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BJOG</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An International Journal of Obstetrics &amp;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Gynaecology</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121 (11) pp. 1375-1385.</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Freedman, R., Norton, D., Woodward, S.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Cornélissen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G. (1995) "Core body temperature and circadian rhythm of hot flashes in menopausal women", The Journal of Clinical Endocrinology &amp; Metabolism, 80 (8) pp. 2354-2358.</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Freedman, R. R. (2014) "Menopausal hot flashes: mechanisms, endocrinology, treatment", The Journal of steroid biochemistry and molecular biology, 142  pp. 115-120.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Freedman, R. R. and Blacker, C. M. (2002) "Estrogen raises the sweating threshold in postmenopausal women with hot flashes", Fertility and sterility, 77 (3) pp. 487-490.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4394BBA2-7FB9-EE45-9D9A-B102E3EAF534}"/>
              </a:ext>
            </a:extLst>
          </p:cNvPr>
          <p:cNvSpPr txBox="1">
            <a:spLocks/>
          </p:cNvSpPr>
          <p:nvPr/>
        </p:nvSpPr>
        <p:spPr>
          <a:xfrm>
            <a:off x="705826" y="304632"/>
            <a:ext cx="7922978" cy="76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References</a:t>
            </a:r>
          </a:p>
        </p:txBody>
      </p:sp>
    </p:spTree>
    <p:extLst>
      <p:ext uri="{BB962C8B-B14F-4D97-AF65-F5344CB8AC3E}">
        <p14:creationId xmlns:p14="http://schemas.microsoft.com/office/powerpoint/2010/main" val="223150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3DA6E3-5DF7-440A-ADD9-EEC615B4B4DE}"/>
              </a:ext>
            </a:extLst>
          </p:cNvPr>
          <p:cNvSpPr/>
          <p:nvPr/>
        </p:nvSpPr>
        <p:spPr>
          <a:xfrm>
            <a:off x="0" y="1377388"/>
            <a:ext cx="12192000" cy="5480612"/>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10C642-B642-4BE1-97A2-2DA725CF7F6D}"/>
              </a:ext>
            </a:extLst>
          </p:cNvPr>
          <p:cNvSpPr txBox="1">
            <a:spLocks/>
          </p:cNvSpPr>
          <p:nvPr/>
        </p:nvSpPr>
        <p:spPr>
          <a:xfrm>
            <a:off x="838200" y="1"/>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rgbClr val="05172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37A43C6-DF58-4464-A040-4997484EF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277" y="394731"/>
            <a:ext cx="2179797" cy="515522"/>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222C01FC-5FC1-4092-A334-3043B1323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9" name="Rectangle 8">
            <a:extLst>
              <a:ext uri="{FF2B5EF4-FFF2-40B4-BE49-F238E27FC236}">
                <a16:creationId xmlns:a16="http://schemas.microsoft.com/office/drawing/2014/main" id="{11B6EE09-0AFB-44F5-9E51-DAB93760CDB9}"/>
              </a:ext>
            </a:extLst>
          </p:cNvPr>
          <p:cNvSpPr/>
          <p:nvPr/>
        </p:nvSpPr>
        <p:spPr>
          <a:xfrm>
            <a:off x="705826" y="1651695"/>
            <a:ext cx="10092162" cy="4811574"/>
          </a:xfrm>
          <a:prstGeom prst="rect">
            <a:avLst/>
          </a:prstGeom>
        </p:spPr>
        <p:txBody>
          <a:bodyPr wrap="square">
            <a:spAutoFit/>
          </a:bodyPr>
          <a:lstStyle/>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Haskell, W. L., Lee, I. M., Pate, R. R., Powell, K. E., Blair, S. N., Franklin, B. A.,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MacEra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C. A., Heath, G. W., Thompson, P. D. and Bauman, A. (2007) "Physical activity and public health: Updated recommendation for adults from the American College of Sports Medicine and the American Heart Association", Medicine and Science in Sports and Exercise, 39 (8) pp. 1423-1434.</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Jahnke, S. A., Poston, W. S. C.,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Jitnarin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N. and Haddock, C. K. (2018) "Maternal and Child Health Among Female Firefighters in the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U.S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Maternal and Child Health Journal, 22 (6) pp. 922-931.</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Janse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X. D. J., Thompson, M. W.,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Chuter</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V. H., Silk, L. N. and Thom, J. M. (2012) "Exercise performance over the menstrual cycle in temperate and hot, humid conditions", Medicine and science in sports and exercise, 44 (11) pp. 2190-2198.</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Kolka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M. A. and Stephenson, L. A. (1989) "Control of sweating during the human menstrual cycle", European journal of applied physiology and occupational physiology, 58 (8) pp. 890-895.</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Kuwahara</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T., Inoue, Y., Abe, M., Sato, Y. and Kondo, N. (2005) "Effects of menstrual cycle and physical training on heat loss responses during dynamic exercise at moderate intensity in a temperate environment", American Journal of Physiology - Regulatory Integrative and Comparative Physiology, 288 (5) pp. R1347-R1353.</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Lee, H.,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Petrofsky</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J., Shah, N.,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Awali</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 Shah, K., Alotaibi, M.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Yim</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J. (2014) "Higher sweating rate and skin blood flow during the luteal phase of the menstrual cycle", The Tohoku journal of experimental medicine, 234 (2) pp. 117-122.</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Lei, T.-H., Stannard, S. R., Perry, B. G.,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Schlader</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Z. J., Cotter, J. D.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Mündel</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T. (2017) "Influence of menstrual phase and arid vs . humid heat stress on autonomic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behavioural</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thermoregulation during exercise in trained but unacclimated women: Thermoregulatory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behaviour</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in trained women across the menstrual cycle", The Journal of Physiology, 595 (9) pp. 2823-2837.</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Marsh, S. A. and Jenkins, D. G. (2002) "Physiological responses to the menstrual cycle", Sports Medicine, 32 (10) pp. 601-614.</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Minahan</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C.,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Melnikoff</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M., Quinn, K. and Larsen, B. (2017) "Response of women using oral contraception to exercise in the heat", European journal of applied physiology, 117 (7) pp. 1383-1391.</a:t>
            </a:r>
          </a:p>
        </p:txBody>
      </p:sp>
      <p:sp>
        <p:nvSpPr>
          <p:cNvPr id="10" name="Title 1">
            <a:extLst>
              <a:ext uri="{FF2B5EF4-FFF2-40B4-BE49-F238E27FC236}">
                <a16:creationId xmlns:a16="http://schemas.microsoft.com/office/drawing/2014/main" id="{36C24E7A-16ED-234C-850A-E4FD006F2CCD}"/>
              </a:ext>
            </a:extLst>
          </p:cNvPr>
          <p:cNvSpPr txBox="1">
            <a:spLocks/>
          </p:cNvSpPr>
          <p:nvPr/>
        </p:nvSpPr>
        <p:spPr>
          <a:xfrm>
            <a:off x="705826" y="304632"/>
            <a:ext cx="7922978" cy="76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References</a:t>
            </a:r>
          </a:p>
        </p:txBody>
      </p:sp>
    </p:spTree>
    <p:extLst>
      <p:ext uri="{BB962C8B-B14F-4D97-AF65-F5344CB8AC3E}">
        <p14:creationId xmlns:p14="http://schemas.microsoft.com/office/powerpoint/2010/main" val="45816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3DA6E3-5DF7-440A-ADD9-EEC615B4B4DE}"/>
              </a:ext>
            </a:extLst>
          </p:cNvPr>
          <p:cNvSpPr/>
          <p:nvPr/>
        </p:nvSpPr>
        <p:spPr>
          <a:xfrm>
            <a:off x="0" y="1101954"/>
            <a:ext cx="12192000" cy="5756046"/>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E10C642-B642-4BE1-97A2-2DA725CF7F6D}"/>
              </a:ext>
            </a:extLst>
          </p:cNvPr>
          <p:cNvSpPr txBox="1">
            <a:spLocks/>
          </p:cNvSpPr>
          <p:nvPr/>
        </p:nvSpPr>
        <p:spPr>
          <a:xfrm>
            <a:off x="838200" y="1"/>
            <a:ext cx="7974874" cy="1377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solidFill>
                <a:srgbClr val="05172E"/>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C37A43C6-DF58-4464-A040-4997484EFD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3277" y="394731"/>
            <a:ext cx="2179797" cy="515522"/>
          </a:xfrm>
          <a:prstGeom prst="rect">
            <a:avLst/>
          </a:prstGeom>
        </p:spPr>
      </p:pic>
      <p:pic>
        <p:nvPicPr>
          <p:cNvPr id="7" name="Picture 6" descr="A black sign with white text&#10;&#10;Description automatically generated">
            <a:extLst>
              <a:ext uri="{FF2B5EF4-FFF2-40B4-BE49-F238E27FC236}">
                <a16:creationId xmlns:a16="http://schemas.microsoft.com/office/drawing/2014/main" id="{222C01FC-5FC1-4092-A334-3043B1323C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9" name="Rectangle 8">
            <a:extLst>
              <a:ext uri="{FF2B5EF4-FFF2-40B4-BE49-F238E27FC236}">
                <a16:creationId xmlns:a16="http://schemas.microsoft.com/office/drawing/2014/main" id="{11B6EE09-0AFB-44F5-9E51-DAB93760CDB9}"/>
              </a:ext>
            </a:extLst>
          </p:cNvPr>
          <p:cNvSpPr/>
          <p:nvPr/>
        </p:nvSpPr>
        <p:spPr>
          <a:xfrm>
            <a:off x="732720" y="1434373"/>
            <a:ext cx="10186292" cy="5309146"/>
          </a:xfrm>
          <a:prstGeom prst="rect">
            <a:avLst/>
          </a:prstGeom>
        </p:spPr>
        <p:txBody>
          <a:bodyPr wrap="square">
            <a:spAutoFit/>
          </a:bodyPr>
          <a:lstStyle/>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National Institutes of Supplements, O. o. D. (2019) 'Calcium', [online],  National Institutes of Health. </a:t>
            </a:r>
            <a:b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Available: &lt;</a:t>
            </a:r>
            <a:r>
              <a:rPr lang="en-US" sz="1200" u="sng"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https://ods-od-nih-gov.ezproxy.brighton.ac.uk/factsheets/calcium-HealthProfessional/</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&gt; [Accessed 15th July 2019].</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Notley, S. R.,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Dervis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S., Poirier, M. P. and Kenny, G. P. (2018) "Menstrual cycle phase does not modulate whole body heat loss during exercise in hot, dry conditions", Journal of Applied Physiology, 126 (2) pp. 286-293.</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Notley, S. R.,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Dervis</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S., Poirier, M. P. and Kenny, G. P. (2019) "Menstrual cycle phase does not modulate whole body heat loss during exercise in hot, dry conditions", Journal of applied physiology (Bethesda, Md. : 1985), 126 (2) pp. 286-293.</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Rolland, Y. M., Perry Iii, H. M., Patrick, P., Banks, W. A. and Morley, J. E. (2007) "Loss of appendicular muscle mass and loss of muscle strength in young postmenopausal women", The Journals of Gerontology Series A: Biological Sciences and Medical Sciences, 62 (3) pp. 330-335.</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Roush, K. (2011) "Prevention and Treatment of Osteoporosis in Postmenopausal Women: a review", The American Journal of Nursing, 111 (8) pp. 26-37.</a:t>
            </a: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Shaver, J. L. and Paulsen, V. M. (1993) "Sleep, psychological distress, and somatic symptoms in perimenopausal women", Family practice research journal.</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Sims, S. T. and Heather, A. K. (2018) "Myths and Methodologies: Reducing scientific design ambiguity in studies comparing sexes and/or menstrual cycle phases", Experimental physiology, 103 (10) pp. 1309-1317.</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Sturdee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D., Wilson, K.,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Pipili</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E. and Crocker, A. D. (1978) "Physiological aspects of menopausal hot flush", Br Med J, 2 (6130) pp. 79-80.</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Tenaglia, S. A., McLellan, T. M. and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Klentrou</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P. P. (1999) "Influence of menstrual cycle and oral contraceptives on tolerance to </a:t>
            </a:r>
            <a:r>
              <a:rPr 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uncompensable</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heat stress", European journal of applied physiology and occupational physiology, 80 (2) pp. 76-83.</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00"/>
              </a:spcAft>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Watkins, E. R., Walker, A., Mol, E., Jahnke, S. and Richardson, A. J. (2019) "Women Firefighters’ Health and Well-Being: An International Survey", Women's Health Issues.</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C426FF7F-9DCB-7649-A8F5-615A43087164}"/>
              </a:ext>
            </a:extLst>
          </p:cNvPr>
          <p:cNvSpPr txBox="1">
            <a:spLocks/>
          </p:cNvSpPr>
          <p:nvPr/>
        </p:nvSpPr>
        <p:spPr>
          <a:xfrm>
            <a:off x="705826" y="304632"/>
            <a:ext cx="7922978" cy="7660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References</a:t>
            </a:r>
          </a:p>
        </p:txBody>
      </p:sp>
    </p:spTree>
    <p:extLst>
      <p:ext uri="{BB962C8B-B14F-4D97-AF65-F5344CB8AC3E}">
        <p14:creationId xmlns:p14="http://schemas.microsoft.com/office/powerpoint/2010/main" val="292700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0" y="1377386"/>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8200" y="1"/>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Background</a:t>
            </a:r>
          </a:p>
        </p:txBody>
      </p:sp>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0336" y="454765"/>
            <a:ext cx="2377008" cy="492689"/>
          </a:xfrm>
          <a:prstGeom prst="rect">
            <a:avLst/>
          </a:prstGeom>
        </p:spPr>
      </p:pic>
      <p:sp>
        <p:nvSpPr>
          <p:cNvPr id="7" name="TextBox 6"/>
          <p:cNvSpPr txBox="1"/>
          <p:nvPr/>
        </p:nvSpPr>
        <p:spPr>
          <a:xfrm>
            <a:off x="924926" y="5081156"/>
            <a:ext cx="5070084" cy="1261884"/>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200" dirty="0">
                <a:solidFill>
                  <a:srgbClr val="05172E"/>
                </a:solidFill>
                <a:latin typeface="Verdana" panose="020B0604030504040204" pitchFamily="34" charset="0"/>
                <a:ea typeface="Verdana" panose="020B0604030504040204" pitchFamily="34" charset="0"/>
                <a:cs typeface="Verdana" panose="020B0604030504040204" pitchFamily="34" charset="0"/>
              </a:rPr>
              <a:t>Jahnke et al. 2018 (USA)</a:t>
            </a:r>
          </a:p>
          <a:p>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10-15% don’t restrict duties when pregnant</a:t>
            </a:r>
          </a:p>
          <a:p>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73.9% running fire calls</a:t>
            </a:r>
          </a:p>
          <a:p>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23 - 33% miscarry </a:t>
            </a:r>
          </a:p>
          <a:p>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12-17% of births pre-term (&lt;37 weeks) </a:t>
            </a:r>
          </a:p>
        </p:txBody>
      </p:sp>
      <p:sp>
        <p:nvSpPr>
          <p:cNvPr id="8" name="TextBox 7"/>
          <p:cNvSpPr txBox="1"/>
          <p:nvPr/>
        </p:nvSpPr>
        <p:spPr>
          <a:xfrm>
            <a:off x="945328" y="1786213"/>
            <a:ext cx="5047510" cy="1015663"/>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200" dirty="0">
                <a:solidFill>
                  <a:srgbClr val="05172E"/>
                </a:solidFill>
                <a:latin typeface="Verdana" panose="020B0604030504040204" pitchFamily="34" charset="0"/>
                <a:ea typeface="Verdana" panose="020B0604030504040204" pitchFamily="34" charset="0"/>
                <a:cs typeface="Verdana" panose="020B0604030504040204" pitchFamily="34" charset="0"/>
              </a:rPr>
              <a:t>Jahnke et al. 2012 (USA)</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 Obesity: 16.7% of females vs 33.5% of males</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High blood pressure: 16.7% vs 53.9%</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Average to High Strength: 94.1% vs 84.6%</a:t>
            </a:r>
          </a:p>
        </p:txBody>
      </p:sp>
      <p:sp>
        <p:nvSpPr>
          <p:cNvPr id="9" name="TextBox 8"/>
          <p:cNvSpPr txBox="1"/>
          <p:nvPr/>
        </p:nvSpPr>
        <p:spPr>
          <a:xfrm>
            <a:off x="924926" y="3045287"/>
            <a:ext cx="5070084" cy="738664"/>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200" dirty="0">
                <a:solidFill>
                  <a:srgbClr val="05172E"/>
                </a:solidFill>
                <a:latin typeface="Verdana" panose="020B0604030504040204" pitchFamily="34" charset="0"/>
                <a:ea typeface="Verdana" panose="020B0604030504040204" pitchFamily="34" charset="0"/>
                <a:cs typeface="Verdana" panose="020B0604030504040204" pitchFamily="34" charset="0"/>
              </a:rPr>
              <a:t>Haddock et al. 2017 (USA)</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 </a:t>
            </a:r>
            <a:r>
              <a:rPr lang="en-GB" sz="1400" dirty="0">
                <a:solidFill>
                  <a:srgbClr val="05172E"/>
                </a:solidFill>
                <a:latin typeface="Verdana" panose="020B0604030504040204" pitchFamily="34" charset="0"/>
                <a:ea typeface="Verdana" panose="020B0604030504040204" pitchFamily="34" charset="0"/>
                <a:cs typeface="Verdana" panose="020B0604030504040204" pitchFamily="34" charset="0"/>
              </a:rPr>
              <a:t>Alcoholic Binge Drinking: 39.5% female vs 50% male </a:t>
            </a:r>
          </a:p>
          <a:p>
            <a:pPr algn="ctr"/>
            <a:r>
              <a:rPr lang="en-GB" sz="1400" dirty="0">
                <a:solidFill>
                  <a:srgbClr val="05172E"/>
                </a:solidFill>
                <a:latin typeface="Verdana" panose="020B0604030504040204" pitchFamily="34" charset="0"/>
                <a:ea typeface="Verdana" panose="020B0604030504040204" pitchFamily="34" charset="0"/>
                <a:cs typeface="Verdana" panose="020B0604030504040204" pitchFamily="34" charset="0"/>
              </a:rPr>
              <a:t>Problem drinkers 2.5 times more likely to have PTSD</a:t>
            </a:r>
          </a:p>
        </p:txBody>
      </p:sp>
      <p:sp>
        <p:nvSpPr>
          <p:cNvPr id="10" name="TextBox 9"/>
          <p:cNvSpPr txBox="1"/>
          <p:nvPr/>
        </p:nvSpPr>
        <p:spPr>
          <a:xfrm>
            <a:off x="924926" y="4027362"/>
            <a:ext cx="5070084" cy="769441"/>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200" dirty="0">
                <a:solidFill>
                  <a:srgbClr val="05172E"/>
                </a:solidFill>
                <a:latin typeface="Verdana" panose="020B0604030504040204" pitchFamily="34" charset="0"/>
                <a:ea typeface="Verdana" panose="020B0604030504040204" pitchFamily="34" charset="0"/>
                <a:cs typeface="Verdana" panose="020B0604030504040204" pitchFamily="34" charset="0"/>
              </a:rPr>
              <a:t>Gendron et al. 2018 (Canada)</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76% at moderate to high CVD risk</a:t>
            </a:r>
          </a:p>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82% not meeting fitness requirements</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851465">
            <a:off x="6547286" y="2022420"/>
            <a:ext cx="3038996" cy="2558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b="-686"/>
          <a:stretch/>
        </p:blipFill>
        <p:spPr>
          <a:xfrm rot="20959168">
            <a:off x="7025201" y="1889290"/>
            <a:ext cx="3051043" cy="2616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t="-1" b="-217"/>
          <a:stretch/>
        </p:blipFill>
        <p:spPr>
          <a:xfrm rot="714213">
            <a:off x="7877086" y="2196288"/>
            <a:ext cx="3016903" cy="2433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b="-261"/>
          <a:stretch/>
        </p:blipFill>
        <p:spPr>
          <a:xfrm rot="1622166">
            <a:off x="8777572" y="2536589"/>
            <a:ext cx="2754006" cy="2383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6698339" y="5590497"/>
            <a:ext cx="4568735" cy="707886"/>
          </a:xfrm>
          <a:prstGeom prst="rect">
            <a:avLst/>
          </a:prstGeom>
          <a:solidFill>
            <a:srgbClr val="0517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sz="2000" b="1" kern="1200" dirty="0">
                <a:solidFill>
                  <a:schemeClr val="bg1"/>
                </a:solidFill>
                <a:cs typeface="Times New Roman" panose="02020603050405020304" pitchFamily="18" charset="0"/>
              </a:rPr>
              <a:t>Majority of health &amp; exposure research has been conducted on male firefighters</a:t>
            </a:r>
          </a:p>
        </p:txBody>
      </p:sp>
    </p:spTree>
    <p:extLst>
      <p:ext uri="{BB962C8B-B14F-4D97-AF65-F5344CB8AC3E}">
        <p14:creationId xmlns:p14="http://schemas.microsoft.com/office/powerpoint/2010/main" val="35555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0" y="1377386"/>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8200" y="1"/>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Are sex differences important?</a:t>
            </a:r>
          </a:p>
        </p:txBody>
      </p:sp>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10" name="Picture 2" descr="Image result for male female different  fat percent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0244" y="1171736"/>
            <a:ext cx="6576736" cy="5480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8585538" y="1797904"/>
            <a:ext cx="2900636" cy="461665"/>
          </a:xfrm>
          <a:prstGeom prst="rect">
            <a:avLst/>
          </a:prstGeom>
          <a:solidFill>
            <a:srgbClr val="05172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2400" dirty="0">
                <a:solidFill>
                  <a:schemeClr val="bg1"/>
                </a:solidFill>
              </a:rPr>
              <a:t>1.4 L.hr</a:t>
            </a:r>
            <a:r>
              <a:rPr lang="en-GB" sz="2400" baseline="30000" dirty="0">
                <a:solidFill>
                  <a:schemeClr val="bg1"/>
                </a:solidFill>
              </a:rPr>
              <a:t>-1</a:t>
            </a:r>
            <a:r>
              <a:rPr lang="en-GB" sz="2400" dirty="0">
                <a:solidFill>
                  <a:schemeClr val="bg1"/>
                </a:solidFill>
              </a:rPr>
              <a:t> vs 0.6 L.hr</a:t>
            </a:r>
            <a:r>
              <a:rPr lang="en-GB" sz="2400" baseline="30000" dirty="0">
                <a:solidFill>
                  <a:schemeClr val="bg1"/>
                </a:solidFill>
              </a:rPr>
              <a:t>-1</a:t>
            </a:r>
            <a:endParaRPr lang="en-GB" sz="2400" b="1" dirty="0">
              <a:solidFill>
                <a:schemeClr val="bg1"/>
              </a:solidFill>
              <a:cs typeface="Times New Roman" panose="02020603050405020304" pitchFamily="18"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244" y="1021570"/>
            <a:ext cx="7061425" cy="5630779"/>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41848" y="2997550"/>
            <a:ext cx="8239819" cy="1828981"/>
            <a:chOff x="1987630" y="2586698"/>
            <a:chExt cx="8239819" cy="1828981"/>
          </a:xfrm>
          <a:effectLst>
            <a:outerShdw blurRad="50800" dist="38100" dir="2700000" algn="tl" rotWithShape="0">
              <a:prstClr val="black">
                <a:alpha val="40000"/>
              </a:prstClr>
            </a:outerShdw>
          </a:effectLst>
        </p:grpSpPr>
        <p:graphicFrame>
          <p:nvGraphicFramePr>
            <p:cNvPr id="15" name="Chart 14"/>
            <p:cNvGraphicFramePr>
              <a:graphicFrameLocks/>
            </p:cNvGraphicFramePr>
            <p:nvPr>
              <p:extLst>
                <p:ext uri="{D42A27DB-BD31-4B8C-83A1-F6EECF244321}">
                  <p14:modId xmlns:p14="http://schemas.microsoft.com/office/powerpoint/2010/main" val="1630416082"/>
                </p:ext>
              </p:extLst>
            </p:nvPr>
          </p:nvGraphicFramePr>
          <p:xfrm>
            <a:off x="1987630" y="2586698"/>
            <a:ext cx="8239819" cy="1828981"/>
          </p:xfrm>
          <a:graphic>
            <a:graphicData uri="http://schemas.openxmlformats.org/drawingml/2006/chart">
              <c:chart xmlns:c="http://schemas.openxmlformats.org/drawingml/2006/chart" xmlns:r="http://schemas.openxmlformats.org/officeDocument/2006/relationships" r:id="rId6"/>
            </a:graphicData>
          </a:graphic>
        </p:graphicFrame>
        <p:sp>
          <p:nvSpPr>
            <p:cNvPr id="16" name="Oval 15"/>
            <p:cNvSpPr/>
            <p:nvPr/>
          </p:nvSpPr>
          <p:spPr>
            <a:xfrm>
              <a:off x="6208295" y="2851484"/>
              <a:ext cx="397042" cy="4331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p:nvSpPr>
          <p:spPr>
            <a:xfrm>
              <a:off x="5794719" y="3182131"/>
              <a:ext cx="312821" cy="31905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7180299" y="3182131"/>
              <a:ext cx="312821" cy="31905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715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
                    </p:tgtEl>
                  </p:cond>
                </p:stCondLst>
                <p:endSync evt="end" delay="0">
                  <p:rtn val="all"/>
                </p:endSync>
                <p:childTnLst>
                  <p:par>
                    <p:cTn id="22" fill="hold">
                      <p:stCondLst>
                        <p:cond delay="0"/>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8"/>
                                        </p:tgtEl>
                                        <p:attrNameLst>
                                          <p:attrName>ppt_x</p:attrName>
                                        </p:attrNameLst>
                                      </p:cBhvr>
                                      <p:tavLst>
                                        <p:tav tm="0">
                                          <p:val>
                                            <p:strVal val="ppt_x"/>
                                          </p:val>
                                        </p:tav>
                                        <p:tav tm="100000">
                                          <p:val>
                                            <p:strVal val="ppt_x"/>
                                          </p:val>
                                        </p:tav>
                                      </p:tavLst>
                                    </p:anim>
                                    <p:anim calcmode="lin" valueType="num">
                                      <p:cBhvr additive="base">
                                        <p:cTn id="26" dur="500"/>
                                        <p:tgtEl>
                                          <p:spTgt spid="8"/>
                                        </p:tgtEl>
                                        <p:attrNameLst>
                                          <p:attrName>ppt_y</p:attrName>
                                        </p:attrNameLst>
                                      </p:cBhvr>
                                      <p:tavLst>
                                        <p:tav tm="0">
                                          <p:val>
                                            <p:strVal val="ppt_y"/>
                                          </p:val>
                                        </p:tav>
                                        <p:tav tm="100000">
                                          <p:val>
                                            <p:strVal val="1+ppt_h/2"/>
                                          </p:val>
                                        </p:tav>
                                      </p:tavLst>
                                    </p:anim>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14"/>
                                        </p:tgtEl>
                                        <p:attrNameLst>
                                          <p:attrName>ppt_x</p:attrName>
                                        </p:attrNameLst>
                                      </p:cBhvr>
                                      <p:tavLst>
                                        <p:tav tm="0">
                                          <p:val>
                                            <p:strVal val="ppt_x"/>
                                          </p:val>
                                        </p:tav>
                                        <p:tav tm="100000">
                                          <p:val>
                                            <p:strVal val="ppt_x"/>
                                          </p:val>
                                        </p:tav>
                                      </p:tavLst>
                                    </p:anim>
                                    <p:anim calcmode="lin" valueType="num">
                                      <p:cBhvr additive="base">
                                        <p:cTn id="33" dur="500"/>
                                        <p:tgtEl>
                                          <p:spTgt spid="14"/>
                                        </p:tgtEl>
                                        <p:attrNameLst>
                                          <p:attrName>ppt_y</p:attrName>
                                        </p:attrNameLst>
                                      </p:cBhvr>
                                      <p:tavLst>
                                        <p:tav tm="0">
                                          <p:val>
                                            <p:strVal val="ppt_y"/>
                                          </p:val>
                                        </p:tav>
                                        <p:tav tm="100000">
                                          <p:val>
                                            <p:strVal val="1+ppt_h/2"/>
                                          </p:val>
                                        </p:tav>
                                      </p:tavLst>
                                    </p:anim>
                                    <p:set>
                                      <p:cBhvr>
                                        <p:cTn id="3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0" y="1377386"/>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8200" y="1"/>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Health</a:t>
            </a:r>
          </a:p>
        </p:txBody>
      </p:sp>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196775415"/>
              </p:ext>
            </p:extLst>
          </p:nvPr>
        </p:nvGraphicFramePr>
        <p:xfrm>
          <a:off x="838200" y="1619794"/>
          <a:ext cx="8006822" cy="48593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9317833" y="4117692"/>
            <a:ext cx="2353690" cy="2031325"/>
          </a:xfrm>
          <a:prstGeom prst="rect">
            <a:avLst/>
          </a:prstGeom>
          <a:noFill/>
        </p:spPr>
        <p:txBody>
          <a:bodyPr wrap="square" rtlCol="0">
            <a:spAutoFit/>
          </a:bodyPr>
          <a:lstStyle/>
          <a:p>
            <a:r>
              <a:rPr lang="en-GB" dirty="0">
                <a:solidFill>
                  <a:schemeClr val="bg1"/>
                </a:solidFill>
              </a:rPr>
              <a:t>UK &amp; I 10-20% experience musculoskeletal injuries or depression/PTSD</a:t>
            </a:r>
          </a:p>
          <a:p>
            <a:endParaRPr lang="en-GB" dirty="0">
              <a:solidFill>
                <a:schemeClr val="bg1"/>
              </a:solidFill>
            </a:endParaRPr>
          </a:p>
          <a:p>
            <a:endParaRPr lang="en-GB" dirty="0">
              <a:solidFill>
                <a:schemeClr val="bg1"/>
              </a:solidFill>
            </a:endParaRPr>
          </a:p>
        </p:txBody>
      </p:sp>
      <p:sp>
        <p:nvSpPr>
          <p:cNvPr id="9" name="TextBox 8"/>
          <p:cNvSpPr txBox="1"/>
          <p:nvPr/>
        </p:nvSpPr>
        <p:spPr>
          <a:xfrm>
            <a:off x="9317833" y="2152714"/>
            <a:ext cx="2353690" cy="1200329"/>
          </a:xfrm>
          <a:prstGeom prst="rect">
            <a:avLst/>
          </a:prstGeom>
          <a:noFill/>
        </p:spPr>
        <p:txBody>
          <a:bodyPr wrap="square" rtlCol="0">
            <a:spAutoFit/>
          </a:bodyPr>
          <a:lstStyle/>
          <a:p>
            <a:r>
              <a:rPr lang="en-GB" dirty="0">
                <a:solidFill>
                  <a:schemeClr val="bg1"/>
                </a:solidFill>
              </a:rPr>
              <a:t>NA 2-7 times more likely to experience health issues caused by the occupation </a:t>
            </a:r>
          </a:p>
        </p:txBody>
      </p:sp>
    </p:spTree>
    <p:extLst>
      <p:ext uri="{BB962C8B-B14F-4D97-AF65-F5344CB8AC3E}">
        <p14:creationId xmlns:p14="http://schemas.microsoft.com/office/powerpoint/2010/main" val="5677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74706" y="1444622"/>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9416" y="0"/>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Health</a:t>
            </a:r>
          </a:p>
        </p:txBody>
      </p:sp>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7" name="Rectangle 6"/>
          <p:cNvSpPr/>
          <p:nvPr/>
        </p:nvSpPr>
        <p:spPr>
          <a:xfrm>
            <a:off x="514859" y="5984882"/>
            <a:ext cx="8022470" cy="646331"/>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b="1" dirty="0">
                <a:solidFill>
                  <a:schemeClr val="bg1"/>
                </a:solidFill>
              </a:rPr>
              <a:t>If you are currently experiencing the menopause, does this have any impact on your working life? </a:t>
            </a:r>
          </a:p>
        </p:txBody>
      </p:sp>
      <p:sp>
        <p:nvSpPr>
          <p:cNvPr id="8" name="TextBox 7"/>
          <p:cNvSpPr txBox="1"/>
          <p:nvPr/>
        </p:nvSpPr>
        <p:spPr>
          <a:xfrm>
            <a:off x="4866310" y="3636128"/>
            <a:ext cx="3382561" cy="369332"/>
          </a:xfrm>
          <a:prstGeom prst="rect">
            <a:avLst/>
          </a:prstGeom>
          <a:solidFill>
            <a:schemeClr val="bg1"/>
          </a:solidFill>
          <a:ln w="28575">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rPr>
              <a:t>Hot flushes</a:t>
            </a:r>
          </a:p>
        </p:txBody>
      </p:sp>
      <p:sp>
        <p:nvSpPr>
          <p:cNvPr id="9" name="TextBox 8"/>
          <p:cNvSpPr txBox="1"/>
          <p:nvPr/>
        </p:nvSpPr>
        <p:spPr>
          <a:xfrm>
            <a:off x="571038" y="2460835"/>
            <a:ext cx="3382561" cy="369332"/>
          </a:xfrm>
          <a:prstGeom prst="rect">
            <a:avLst/>
          </a:prstGeom>
          <a:solidFill>
            <a:schemeClr val="bg1"/>
          </a:solidFill>
          <a:ln w="28575">
            <a:solidFill>
              <a:schemeClr val="tx1"/>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dirty="0">
                <a:solidFill>
                  <a:srgbClr val="05172E"/>
                </a:solidFill>
              </a:rPr>
              <a:t>Fatigue</a:t>
            </a:r>
          </a:p>
        </p:txBody>
      </p:sp>
      <p:sp>
        <p:nvSpPr>
          <p:cNvPr id="10" name="TextBox 9"/>
          <p:cNvSpPr txBox="1"/>
          <p:nvPr/>
        </p:nvSpPr>
        <p:spPr>
          <a:xfrm>
            <a:off x="571037" y="2991100"/>
            <a:ext cx="3382561" cy="369332"/>
          </a:xfrm>
          <a:prstGeom prst="rect">
            <a:avLst/>
          </a:prstGeom>
          <a:solidFill>
            <a:schemeClr val="bg1"/>
          </a:solidFill>
          <a:ln w="28575">
            <a:solidFill>
              <a:schemeClr val="tx1"/>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a:solidFill>
                  <a:srgbClr val="05172E"/>
                </a:solidFill>
              </a:rPr>
              <a:t>Mood Swings</a:t>
            </a:r>
          </a:p>
        </p:txBody>
      </p:sp>
      <p:sp>
        <p:nvSpPr>
          <p:cNvPr id="13" name="TextBox 12"/>
          <p:cNvSpPr txBox="1"/>
          <p:nvPr/>
        </p:nvSpPr>
        <p:spPr>
          <a:xfrm>
            <a:off x="4870935" y="2464317"/>
            <a:ext cx="3382561" cy="369332"/>
          </a:xfrm>
          <a:prstGeom prst="rect">
            <a:avLst/>
          </a:prstGeom>
          <a:solidFill>
            <a:schemeClr val="bg1"/>
          </a:solidFill>
          <a:ln w="28575">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rPr>
              <a:t>Dizzy Spells</a:t>
            </a:r>
          </a:p>
        </p:txBody>
      </p:sp>
      <p:sp>
        <p:nvSpPr>
          <p:cNvPr id="14" name="TextBox 13"/>
          <p:cNvSpPr txBox="1"/>
          <p:nvPr/>
        </p:nvSpPr>
        <p:spPr>
          <a:xfrm>
            <a:off x="4881801" y="2991100"/>
            <a:ext cx="3382561" cy="369332"/>
          </a:xfrm>
          <a:prstGeom prst="rect">
            <a:avLst/>
          </a:prstGeom>
          <a:solidFill>
            <a:schemeClr val="bg1"/>
          </a:solidFill>
          <a:ln w="28575">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rPr>
              <a:t>Strength Loss</a:t>
            </a:r>
          </a:p>
        </p:txBody>
      </p:sp>
      <p:sp>
        <p:nvSpPr>
          <p:cNvPr id="15" name="TextBox 14"/>
          <p:cNvSpPr txBox="1"/>
          <p:nvPr/>
        </p:nvSpPr>
        <p:spPr>
          <a:xfrm>
            <a:off x="4870934" y="3530750"/>
            <a:ext cx="3382561" cy="584775"/>
          </a:xfrm>
          <a:prstGeom prst="rect">
            <a:avLst/>
          </a:prstGeom>
          <a:solidFill>
            <a:schemeClr val="accent1">
              <a:lumMod val="20000"/>
              <a:lumOff val="80000"/>
            </a:schemeClr>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Embarrassment in male environment </a:t>
            </a:r>
          </a:p>
        </p:txBody>
      </p:sp>
      <p:sp>
        <p:nvSpPr>
          <p:cNvPr id="16" name="TextBox 15"/>
          <p:cNvSpPr txBox="1"/>
          <p:nvPr/>
        </p:nvSpPr>
        <p:spPr>
          <a:xfrm>
            <a:off x="4870935" y="2419742"/>
            <a:ext cx="3382561" cy="338554"/>
          </a:xfrm>
          <a:prstGeom prst="rect">
            <a:avLst/>
          </a:prstGeom>
          <a:solidFill>
            <a:schemeClr val="accent1">
              <a:lumMod val="20000"/>
              <a:lumOff val="80000"/>
            </a:schemeClr>
          </a:solidFill>
          <a:ln w="28575">
            <a:solidFill>
              <a:srgbClr val="05172E"/>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Lack of Knowledge</a:t>
            </a:r>
          </a:p>
        </p:txBody>
      </p:sp>
      <p:sp>
        <p:nvSpPr>
          <p:cNvPr id="17" name="TextBox 16"/>
          <p:cNvSpPr txBox="1"/>
          <p:nvPr/>
        </p:nvSpPr>
        <p:spPr>
          <a:xfrm>
            <a:off x="4866310" y="2991100"/>
            <a:ext cx="3382561" cy="338554"/>
          </a:xfrm>
          <a:prstGeom prst="rect">
            <a:avLst/>
          </a:prstGeom>
          <a:solidFill>
            <a:schemeClr val="accent1">
              <a:lumMod val="20000"/>
              <a:lumOff val="80000"/>
            </a:schemeClr>
          </a:solidFill>
          <a:ln w="28575">
            <a:solidFill>
              <a:srgbClr val="05172E"/>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Concern for mental health</a:t>
            </a:r>
          </a:p>
        </p:txBody>
      </p:sp>
      <p:sp>
        <p:nvSpPr>
          <p:cNvPr id="18" name="TextBox 17"/>
          <p:cNvSpPr txBox="1"/>
          <p:nvPr/>
        </p:nvSpPr>
        <p:spPr>
          <a:xfrm>
            <a:off x="551384" y="2991100"/>
            <a:ext cx="3384376" cy="584775"/>
          </a:xfrm>
          <a:prstGeom prst="rect">
            <a:avLst/>
          </a:prstGeom>
          <a:solidFill>
            <a:schemeClr val="accent1">
              <a:lumMod val="20000"/>
              <a:lumOff val="80000"/>
            </a:schemeClr>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Changes in temperature regulation</a:t>
            </a:r>
          </a:p>
        </p:txBody>
      </p:sp>
      <p:sp>
        <p:nvSpPr>
          <p:cNvPr id="19" name="TextBox 18"/>
          <p:cNvSpPr txBox="1"/>
          <p:nvPr/>
        </p:nvSpPr>
        <p:spPr>
          <a:xfrm>
            <a:off x="571037" y="2435208"/>
            <a:ext cx="3382561" cy="338554"/>
          </a:xfrm>
          <a:prstGeom prst="rect">
            <a:avLst/>
          </a:prstGeom>
          <a:solidFill>
            <a:schemeClr val="accent1">
              <a:lumMod val="20000"/>
              <a:lumOff val="80000"/>
            </a:schemeClr>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1600" dirty="0">
                <a:solidFill>
                  <a:srgbClr val="05172E"/>
                </a:solidFill>
                <a:latin typeface="Verdana" panose="020B0604030504040204" pitchFamily="34" charset="0"/>
                <a:ea typeface="Verdana" panose="020B0604030504040204" pitchFamily="34" charset="0"/>
                <a:cs typeface="Verdana" panose="020B0604030504040204" pitchFamily="34" charset="0"/>
              </a:rPr>
              <a:t>Change in strength &amp; fitness</a:t>
            </a:r>
          </a:p>
        </p:txBody>
      </p:sp>
      <p:sp>
        <p:nvSpPr>
          <p:cNvPr id="20" name="Rectangle 19"/>
          <p:cNvSpPr/>
          <p:nvPr/>
        </p:nvSpPr>
        <p:spPr>
          <a:xfrm>
            <a:off x="514859" y="1594590"/>
            <a:ext cx="8022470"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Is the menopause something you are worried about in relation to your working environment and/or tasks? </a:t>
            </a:r>
          </a:p>
        </p:txBody>
      </p:sp>
      <p:sp>
        <p:nvSpPr>
          <p:cNvPr id="21" name="TextBox 20"/>
          <p:cNvSpPr txBox="1"/>
          <p:nvPr/>
        </p:nvSpPr>
        <p:spPr>
          <a:xfrm>
            <a:off x="9324303" y="2325953"/>
            <a:ext cx="2353690" cy="3139321"/>
          </a:xfrm>
          <a:prstGeom prst="rect">
            <a:avLst/>
          </a:prstGeom>
          <a:noFill/>
        </p:spPr>
        <p:txBody>
          <a:bodyPr wrap="square" rtlCol="0">
            <a:spAutoFit/>
          </a:bodyPr>
          <a:lstStyle/>
          <a:p>
            <a:r>
              <a:rPr lang="en-GB" dirty="0">
                <a:solidFill>
                  <a:schemeClr val="bg1"/>
                </a:solidFill>
              </a:rPr>
              <a:t>17% are peri/menopausal</a:t>
            </a:r>
          </a:p>
          <a:p>
            <a:endParaRPr lang="en-GB" dirty="0">
              <a:solidFill>
                <a:schemeClr val="bg1"/>
              </a:solidFill>
            </a:endParaRPr>
          </a:p>
          <a:p>
            <a:r>
              <a:rPr lang="en-GB" dirty="0">
                <a:solidFill>
                  <a:schemeClr val="bg1"/>
                </a:solidFill>
              </a:rPr>
              <a:t>39% it impacts </a:t>
            </a:r>
            <a:br>
              <a:rPr lang="en-GB" dirty="0">
                <a:solidFill>
                  <a:schemeClr val="bg1"/>
                </a:solidFill>
              </a:rPr>
            </a:br>
            <a:r>
              <a:rPr lang="en-GB" dirty="0">
                <a:solidFill>
                  <a:schemeClr val="bg1"/>
                </a:solidFill>
              </a:rPr>
              <a:t>working life </a:t>
            </a:r>
          </a:p>
          <a:p>
            <a:endParaRPr lang="en-GB" dirty="0">
              <a:solidFill>
                <a:schemeClr val="bg1"/>
              </a:solidFill>
            </a:endParaRPr>
          </a:p>
          <a:p>
            <a:r>
              <a:rPr lang="en-GB" dirty="0">
                <a:solidFill>
                  <a:schemeClr val="bg1"/>
                </a:solidFill>
              </a:rPr>
              <a:t>36% worried about the menopause</a:t>
            </a:r>
          </a:p>
          <a:p>
            <a:endParaRPr lang="en-GB" dirty="0">
              <a:solidFill>
                <a:schemeClr val="bg1"/>
              </a:solidFill>
            </a:endParaRPr>
          </a:p>
          <a:p>
            <a:endParaRPr lang="en-GB" dirty="0">
              <a:solidFill>
                <a:schemeClr val="bg1"/>
              </a:solidFill>
            </a:endParaRPr>
          </a:p>
          <a:p>
            <a:r>
              <a:rPr lang="en-GB" dirty="0">
                <a:solidFill>
                  <a:schemeClr val="bg1"/>
                </a:solidFill>
              </a:rPr>
              <a:t> </a:t>
            </a:r>
          </a:p>
        </p:txBody>
      </p:sp>
      <p:sp>
        <p:nvSpPr>
          <p:cNvPr id="3" name="TextBox 2"/>
          <p:cNvSpPr txBox="1"/>
          <p:nvPr/>
        </p:nvSpPr>
        <p:spPr>
          <a:xfrm>
            <a:off x="4691529" y="80682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64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par>
                                <p:cTn id="28" presetID="0" presetClass="path" presetSubtype="0" accel="50000" decel="50000" fill="hold" grpId="1" nodeType="withEffect">
                                  <p:stCondLst>
                                    <p:cond delay="0"/>
                                  </p:stCondLst>
                                  <p:childTnLst>
                                    <p:animMotion origin="layout" path="M 0.00039 -0.00046 L 0.00391 0.26227 L 0.00391 0.26274 " pathEditMode="relative" rAng="0" ptsTypes="AAA">
                                      <p:cBhvr>
                                        <p:cTn id="29" dur="1000" fill="hold"/>
                                        <p:tgtEl>
                                          <p:spTgt spid="8"/>
                                        </p:tgtEl>
                                        <p:attrNameLst>
                                          <p:attrName>ppt_x</p:attrName>
                                          <p:attrName>ppt_y</p:attrName>
                                        </p:attrNameLst>
                                      </p:cBhvr>
                                      <p:rCtr x="169" y="13148"/>
                                    </p:animMotion>
                                  </p:childTnLst>
                                </p:cTn>
                              </p:par>
                              <p:par>
                                <p:cTn id="30" presetID="0" presetClass="path" presetSubtype="0" accel="50000" decel="50000" fill="hold" grpId="1" nodeType="withEffect">
                                  <p:stCondLst>
                                    <p:cond delay="0"/>
                                  </p:stCondLst>
                                  <p:childTnLst>
                                    <p:animMotion origin="layout" path="M 3.125E-6 -2.96296E-6 L -0.00378 0.3551 L -0.00378 0.35533 " pathEditMode="relative" rAng="0" ptsTypes="AAA">
                                      <p:cBhvr>
                                        <p:cTn id="31" dur="1000" fill="hold"/>
                                        <p:tgtEl>
                                          <p:spTgt spid="10"/>
                                        </p:tgtEl>
                                        <p:attrNameLst>
                                          <p:attrName>ppt_x</p:attrName>
                                          <p:attrName>ppt_y</p:attrName>
                                        </p:attrNameLst>
                                      </p:cBhvr>
                                      <p:rCtr x="-195" y="17755"/>
                                    </p:animMotion>
                                  </p:childTnLst>
                                </p:cTn>
                              </p:par>
                              <p:par>
                                <p:cTn id="32" presetID="0" presetClass="path" presetSubtype="0" accel="50000" decel="50000" fill="hold" grpId="1" nodeType="withEffect">
                                  <p:stCondLst>
                                    <p:cond delay="0"/>
                                  </p:stCondLst>
                                  <p:childTnLst>
                                    <p:animMotion origin="layout" path="M -0.00013 -2.96296E-6 L 0.00339 0.21459 L 0.00339 0.21528 " pathEditMode="relative" rAng="0" ptsTypes="AAA">
                                      <p:cBhvr>
                                        <p:cTn id="33" dur="1000" fill="hold"/>
                                        <p:tgtEl>
                                          <p:spTgt spid="14"/>
                                        </p:tgtEl>
                                        <p:attrNameLst>
                                          <p:attrName>ppt_x</p:attrName>
                                          <p:attrName>ppt_y</p:attrName>
                                        </p:attrNameLst>
                                      </p:cBhvr>
                                      <p:rCtr x="169" y="10764"/>
                                    </p:animMotion>
                                  </p:childTnLst>
                                </p:cTn>
                              </p:par>
                              <p:par>
                                <p:cTn id="34" presetID="0" presetClass="path" presetSubtype="0" accel="50000" decel="50000" fill="hold" grpId="1" nodeType="withEffect">
                                  <p:stCondLst>
                                    <p:cond delay="0"/>
                                  </p:stCondLst>
                                  <p:childTnLst>
                                    <p:animMotion origin="layout" path="M 3.125E-6 1.85185E-6 L -0.00404 0.36366 L -0.00404 0.35949 L -0.00404 0.35972 " pathEditMode="relative" rAng="0" ptsTypes="AAAA">
                                      <p:cBhvr>
                                        <p:cTn id="35" dur="1000" fill="hold"/>
                                        <p:tgtEl>
                                          <p:spTgt spid="9"/>
                                        </p:tgtEl>
                                        <p:attrNameLst>
                                          <p:attrName>ppt_x</p:attrName>
                                          <p:attrName>ppt_y</p:attrName>
                                        </p:attrNameLst>
                                      </p:cBhvr>
                                      <p:rCtr x="-208" y="18171"/>
                                    </p:animMotion>
                                  </p:childTnLst>
                                </p:cTn>
                              </p:par>
                              <p:par>
                                <p:cTn id="36" presetID="0" presetClass="path" presetSubtype="0" accel="50000" decel="50000" fill="hold" grpId="1" nodeType="withEffect">
                                  <p:stCondLst>
                                    <p:cond delay="0"/>
                                  </p:stCondLst>
                                  <p:childTnLst>
                                    <p:animMotion origin="layout" path="M -1.04167E-6 -1.11111E-6 L 0.00378 0.35787 L 0.00378 0.36042 " pathEditMode="relative" rAng="0" ptsTypes="AAA">
                                      <p:cBhvr>
                                        <p:cTn id="37" dur="1000" fill="hold"/>
                                        <p:tgtEl>
                                          <p:spTgt spid="13"/>
                                        </p:tgtEl>
                                        <p:attrNameLst>
                                          <p:attrName>ppt_x</p:attrName>
                                          <p:attrName>ppt_y</p:attrName>
                                        </p:attrNameLst>
                                      </p:cBhvr>
                                      <p:rCtr x="182" y="18009"/>
                                    </p:animMotion>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fade">
                                      <p:cBhvr>
                                        <p:cTn id="57" dur="500"/>
                                        <p:tgtEl>
                                          <p:spTgt spid="21">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xEl>
                                              <p:pRg st="2" end="2"/>
                                            </p:txEl>
                                          </p:spTgt>
                                        </p:tgtEl>
                                        <p:attrNameLst>
                                          <p:attrName>style.visibility</p:attrName>
                                        </p:attrNameLst>
                                      </p:cBhvr>
                                      <p:to>
                                        <p:strVal val="visible"/>
                                      </p:to>
                                    </p:set>
                                    <p:animEffect transition="in" filter="fade">
                                      <p:cBhvr>
                                        <p:cTn id="60" dur="500"/>
                                        <p:tgtEl>
                                          <p:spTgt spid="2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xEl>
                                              <p:pRg st="4" end="4"/>
                                            </p:txEl>
                                          </p:spTgt>
                                        </p:tgtEl>
                                        <p:attrNameLst>
                                          <p:attrName>style.visibility</p:attrName>
                                        </p:attrNameLst>
                                      </p:cBhvr>
                                      <p:to>
                                        <p:strVal val="visible"/>
                                      </p:to>
                                    </p:set>
                                    <p:animEffect transition="in" filter="fade">
                                      <p:cBhvr>
                                        <p:cTn id="65"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3" grpId="0" animBg="1"/>
      <p:bldP spid="13" grpId="1" animBg="1"/>
      <p:bldP spid="14" grpId="0" animBg="1"/>
      <p:bldP spid="14" grpId="1"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603B0-C6F6-0F42-B6FA-132303B99983}"/>
              </a:ext>
            </a:extLst>
          </p:cNvPr>
          <p:cNvSpPr/>
          <p:nvPr/>
        </p:nvSpPr>
        <p:spPr>
          <a:xfrm>
            <a:off x="0" y="1377386"/>
            <a:ext cx="12192000" cy="5480613"/>
          </a:xfrm>
          <a:prstGeom prst="rect">
            <a:avLst/>
          </a:prstGeom>
          <a:solidFill>
            <a:srgbClr val="B01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35CE50-81DB-9644-84D5-F2D4F806D144}"/>
              </a:ext>
            </a:extLst>
          </p:cNvPr>
          <p:cNvSpPr>
            <a:spLocks noGrp="1"/>
          </p:cNvSpPr>
          <p:nvPr>
            <p:ph type="title"/>
          </p:nvPr>
        </p:nvSpPr>
        <p:spPr>
          <a:xfrm>
            <a:off x="838200" y="1"/>
            <a:ext cx="7974874" cy="1377386"/>
          </a:xfrm>
        </p:spPr>
        <p:txBody>
          <a:bodyPr>
            <a:normAutofit/>
          </a:bodyPr>
          <a:lstStyle/>
          <a:p>
            <a:r>
              <a:rPr lang="en-US" sz="3200" dirty="0">
                <a:solidFill>
                  <a:srgbClr val="05172E"/>
                </a:solidFill>
                <a:latin typeface="Verdana" panose="020B0604030504040204" pitchFamily="34" charset="0"/>
                <a:ea typeface="Verdana" panose="020B0604030504040204" pitchFamily="34" charset="0"/>
                <a:cs typeface="Verdana" panose="020B0604030504040204" pitchFamily="34" charset="0"/>
              </a:rPr>
              <a:t>Health</a:t>
            </a:r>
          </a:p>
        </p:txBody>
      </p:sp>
      <p:pic>
        <p:nvPicPr>
          <p:cNvPr id="12" name="Picture 11" descr="A black sign with white text&#10;&#10;Description automatically generated">
            <a:extLst>
              <a:ext uri="{FF2B5EF4-FFF2-40B4-BE49-F238E27FC236}">
                <a16:creationId xmlns:a16="http://schemas.microsoft.com/office/drawing/2014/main" id="{D29D9E8A-C7C8-684F-89E5-4F430DC5E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7" name="Rectangle 6"/>
          <p:cNvSpPr/>
          <p:nvPr/>
        </p:nvSpPr>
        <p:spPr>
          <a:xfrm>
            <a:off x="451556" y="1614652"/>
            <a:ext cx="8022470"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Only 16% were confident they would be able to meet the demands of their job at 60 </a:t>
            </a:r>
            <a:r>
              <a:rPr lang="en-GB"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yrs</a:t>
            </a:r>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 of age</a:t>
            </a:r>
          </a:p>
        </p:txBody>
      </p:sp>
      <p:sp>
        <p:nvSpPr>
          <p:cNvPr id="8" name="TextBox 7"/>
          <p:cNvSpPr txBox="1"/>
          <p:nvPr/>
        </p:nvSpPr>
        <p:spPr>
          <a:xfrm>
            <a:off x="4563658" y="5861438"/>
            <a:ext cx="3382561" cy="369332"/>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latin typeface="Verdana" panose="020B0604030504040204" pitchFamily="34" charset="0"/>
                <a:ea typeface="Verdana" panose="020B0604030504040204" pitchFamily="34" charset="0"/>
                <a:cs typeface="Verdana" panose="020B0604030504040204" pitchFamily="34" charset="0"/>
              </a:rPr>
              <a:t>Injuries/pain</a:t>
            </a:r>
          </a:p>
        </p:txBody>
      </p:sp>
      <p:sp>
        <p:nvSpPr>
          <p:cNvPr id="9" name="TextBox 8"/>
          <p:cNvSpPr txBox="1"/>
          <p:nvPr/>
        </p:nvSpPr>
        <p:spPr>
          <a:xfrm>
            <a:off x="724995" y="3448214"/>
            <a:ext cx="3382561" cy="369332"/>
          </a:xfrm>
          <a:prstGeom prst="rect">
            <a:avLst/>
          </a:prstGeom>
          <a:solidFill>
            <a:schemeClr val="bg1"/>
          </a:solidFill>
          <a:ln w="28575">
            <a:solidFill>
              <a:srgbClr val="05172E"/>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dirty="0">
                <a:solidFill>
                  <a:srgbClr val="05172E"/>
                </a:solidFill>
                <a:latin typeface="Verdana" panose="020B0604030504040204" pitchFamily="34" charset="0"/>
                <a:ea typeface="Verdana" panose="020B0604030504040204" pitchFamily="34" charset="0"/>
                <a:cs typeface="Verdana" panose="020B0604030504040204" pitchFamily="34" charset="0"/>
              </a:rPr>
              <a:t>Loss of Strength</a:t>
            </a:r>
          </a:p>
        </p:txBody>
      </p:sp>
      <p:sp>
        <p:nvSpPr>
          <p:cNvPr id="10" name="TextBox 9"/>
          <p:cNvSpPr txBox="1"/>
          <p:nvPr/>
        </p:nvSpPr>
        <p:spPr>
          <a:xfrm>
            <a:off x="4563659" y="2749284"/>
            <a:ext cx="3382561" cy="369332"/>
          </a:xfrm>
          <a:prstGeom prst="rect">
            <a:avLst/>
          </a:prstGeom>
          <a:solidFill>
            <a:schemeClr val="bg1"/>
          </a:solidFill>
          <a:ln w="28575">
            <a:solidFill>
              <a:srgbClr val="05172E"/>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a:solidFill>
                  <a:srgbClr val="05172E"/>
                </a:solidFill>
                <a:latin typeface="Verdana" panose="020B0604030504040204" pitchFamily="34" charset="0"/>
                <a:ea typeface="Verdana" panose="020B0604030504040204" pitchFamily="34" charset="0"/>
                <a:cs typeface="Verdana" panose="020B0604030504040204" pitchFamily="34" charset="0"/>
              </a:rPr>
              <a:t>Meeting fitness standards</a:t>
            </a:r>
          </a:p>
        </p:txBody>
      </p:sp>
      <p:sp>
        <p:nvSpPr>
          <p:cNvPr id="13" name="TextBox 12"/>
          <p:cNvSpPr txBox="1"/>
          <p:nvPr/>
        </p:nvSpPr>
        <p:spPr>
          <a:xfrm>
            <a:off x="4617154" y="4140164"/>
            <a:ext cx="3382561" cy="369332"/>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latin typeface="Verdana" panose="020B0604030504040204" pitchFamily="34" charset="0"/>
                <a:ea typeface="Verdana" panose="020B0604030504040204" pitchFamily="34" charset="0"/>
                <a:cs typeface="Verdana" panose="020B0604030504040204" pitchFamily="34" charset="0"/>
              </a:rPr>
              <a:t>Mental toughness</a:t>
            </a:r>
          </a:p>
        </p:txBody>
      </p:sp>
      <p:sp>
        <p:nvSpPr>
          <p:cNvPr id="14" name="TextBox 13"/>
          <p:cNvSpPr txBox="1"/>
          <p:nvPr/>
        </p:nvSpPr>
        <p:spPr>
          <a:xfrm>
            <a:off x="911762" y="5004777"/>
            <a:ext cx="3382561" cy="369332"/>
          </a:xfrm>
          <a:prstGeom prst="rect">
            <a:avLst/>
          </a:prstGeom>
          <a:solidFill>
            <a:schemeClr val="bg1"/>
          </a:solidFill>
          <a:ln w="28575">
            <a:solidFill>
              <a:srgbClr val="05172E"/>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solidFill>
                  <a:srgbClr val="05172E"/>
                </a:solidFill>
                <a:latin typeface="Verdana" panose="020B0604030504040204" pitchFamily="34" charset="0"/>
                <a:ea typeface="Verdana" panose="020B0604030504040204" pitchFamily="34" charset="0"/>
                <a:cs typeface="Verdana" panose="020B0604030504040204" pitchFamily="34" charset="0"/>
              </a:rPr>
              <a:t>Impact of the menopause</a:t>
            </a:r>
          </a:p>
        </p:txBody>
      </p:sp>
      <p:sp>
        <p:nvSpPr>
          <p:cNvPr id="15" name="Rectangle 14"/>
          <p:cNvSpPr/>
          <p:nvPr/>
        </p:nvSpPr>
        <p:spPr>
          <a:xfrm>
            <a:off x="8699967" y="4865494"/>
            <a:ext cx="3166331" cy="1569660"/>
          </a:xfrm>
          <a:prstGeom prst="rect">
            <a:avLst/>
          </a:prstGeom>
        </p:spPr>
        <p:txBody>
          <a:bodyPr wrap="square">
            <a:spAutoFit/>
          </a:bodyPr>
          <a:lstStyle/>
          <a:p>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 “I haven't received any information or guidance on the effect of being an older lady &amp; the menopause whilst being an operational firefighter”</a:t>
            </a:r>
          </a:p>
        </p:txBody>
      </p:sp>
      <p:sp>
        <p:nvSpPr>
          <p:cNvPr id="17" name="Rectangle 16"/>
          <p:cNvSpPr/>
          <p:nvPr/>
        </p:nvSpPr>
        <p:spPr>
          <a:xfrm>
            <a:off x="8668244" y="1714333"/>
            <a:ext cx="3166330" cy="2800767"/>
          </a:xfrm>
          <a:prstGeom prst="rect">
            <a:avLst/>
          </a:prstGeom>
        </p:spPr>
        <p:txBody>
          <a:bodyPr wrap="square">
            <a:spAutoFit/>
          </a:bodyPr>
          <a:lstStyle/>
          <a:p>
            <a:r>
              <a:rPr lang="en-GB" sz="1600" dirty="0">
                <a:solidFill>
                  <a:schemeClr val="bg1"/>
                </a:solidFill>
                <a:latin typeface="Verdana" panose="020B0604030504040204" pitchFamily="34" charset="0"/>
                <a:ea typeface="Verdana" panose="020B0604030504040204" pitchFamily="34" charset="0"/>
                <a:cs typeface="Verdana" panose="020B0604030504040204" pitchFamily="34" charset="0"/>
              </a:rPr>
              <a:t>“ I don't know if I will be able to achieve 60 but I will give it a good try! I do feel let down by changes to the pension and retirement age and don't feel that females have been taken into account especially when I would imagine every female hitting menopause before this age! “</a:t>
            </a:r>
          </a:p>
        </p:txBody>
      </p:sp>
    </p:spTree>
    <p:extLst>
      <p:ext uri="{BB962C8B-B14F-4D97-AF65-F5344CB8AC3E}">
        <p14:creationId xmlns:p14="http://schemas.microsoft.com/office/powerpoint/2010/main" val="3344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634836"/>
            <a:ext cx="12192000" cy="5223163"/>
          </a:xfrm>
          <a:prstGeom prst="rect">
            <a:avLst/>
          </a:prstGeom>
          <a:solidFill>
            <a:srgbClr val="0517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C616EAF-1165-5440-AEA0-22A93442E825}"/>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Menstrual cycle effects on thermoregulation</a:t>
            </a:r>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a:extLst>
              <a:ext uri="{FF2B5EF4-FFF2-40B4-BE49-F238E27FC236}">
                <a16:creationId xmlns:a16="http://schemas.microsoft.com/office/drawing/2014/main" id="{4C616EAF-1165-5440-AEA0-22A93442E825}"/>
              </a:ext>
            </a:extLst>
          </p:cNvPr>
          <p:cNvSpPr txBox="1">
            <a:spLocks/>
          </p:cNvSpPr>
          <p:nvPr/>
        </p:nvSpPr>
        <p:spPr>
          <a:xfrm>
            <a:off x="459360" y="441315"/>
            <a:ext cx="5830604"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Phases and hormones</a:t>
            </a:r>
          </a:p>
        </p:txBody>
      </p:sp>
      <p:pic>
        <p:nvPicPr>
          <p:cNvPr id="12" name="Picture 1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71855" y="1856527"/>
            <a:ext cx="5126181" cy="4793655"/>
          </a:xfrm>
          <a:prstGeom prst="rect">
            <a:avLst/>
          </a:prstGeom>
          <a:noFill/>
          <a:ln>
            <a:noFill/>
          </a:ln>
        </p:spPr>
      </p:pic>
      <p:sp>
        <p:nvSpPr>
          <p:cNvPr id="2" name="TextBox 1">
            <a:extLst>
              <a:ext uri="{FF2B5EF4-FFF2-40B4-BE49-F238E27FC236}">
                <a16:creationId xmlns:a16="http://schemas.microsoft.com/office/drawing/2014/main" id="{0BD1CD4E-3AC0-49C6-8D1A-A9D13C51D74D}"/>
              </a:ext>
            </a:extLst>
          </p:cNvPr>
          <p:cNvSpPr txBox="1"/>
          <p:nvPr/>
        </p:nvSpPr>
        <p:spPr>
          <a:xfrm>
            <a:off x="459361" y="2085020"/>
            <a:ext cx="5830604"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The cycle lasts approximately 28 days and is made up of different phases with varying hormone levels</a:t>
            </a:r>
          </a:p>
        </p:txBody>
      </p:sp>
      <p:sp>
        <p:nvSpPr>
          <p:cNvPr id="3" name="Rectangle 2">
            <a:extLst>
              <a:ext uri="{FF2B5EF4-FFF2-40B4-BE49-F238E27FC236}">
                <a16:creationId xmlns:a16="http://schemas.microsoft.com/office/drawing/2014/main" id="{534C6100-0449-419D-8F30-520ADDA63241}"/>
              </a:ext>
            </a:extLst>
          </p:cNvPr>
          <p:cNvSpPr/>
          <p:nvPr/>
        </p:nvSpPr>
        <p:spPr>
          <a:xfrm>
            <a:off x="459360" y="3612967"/>
            <a:ext cx="5830604" cy="1015663"/>
          </a:xfrm>
          <a:prstGeom prst="rect">
            <a:avLst/>
          </a:prstGeom>
        </p:spPr>
        <p:txBody>
          <a:bodyPr wrap="square">
            <a:spAutoFit/>
          </a:bodyPr>
          <a:lstStyle/>
          <a:p>
            <a:pPr marL="342900" indent="-34290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Oestrogen peaks before ovulation</a:t>
            </a:r>
          </a:p>
          <a:p>
            <a:pPr marL="342900" indent="-34290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Progesterone levels are low in the follicular phase</a:t>
            </a:r>
          </a:p>
        </p:txBody>
      </p:sp>
      <p:sp>
        <p:nvSpPr>
          <p:cNvPr id="6" name="Rectangle 5">
            <a:extLst>
              <a:ext uri="{FF2B5EF4-FFF2-40B4-BE49-F238E27FC236}">
                <a16:creationId xmlns:a16="http://schemas.microsoft.com/office/drawing/2014/main" id="{F8F224A6-1C50-4F2D-A058-0D7595666E51}"/>
              </a:ext>
            </a:extLst>
          </p:cNvPr>
          <p:cNvSpPr/>
          <p:nvPr/>
        </p:nvSpPr>
        <p:spPr>
          <a:xfrm>
            <a:off x="475524" y="5195764"/>
            <a:ext cx="6096000" cy="707886"/>
          </a:xfrm>
          <a:prstGeom prst="rect">
            <a:avLst/>
          </a:prstGeom>
        </p:spPr>
        <p:txBody>
          <a:bodyPr>
            <a:spAutoFit/>
          </a:bodyPr>
          <a:lstStyle/>
          <a:p>
            <a:pPr marL="342900" indent="-34290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Oestrogen reduces body temperature</a:t>
            </a:r>
          </a:p>
          <a:p>
            <a:pPr marL="342900" indent="-342900">
              <a:buFont typeface="Arial" panose="020B0604020202020204" pitchFamily="34" charset="0"/>
              <a:buChar char="•"/>
            </a:pP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Progesterone increases vasoconstriction</a:t>
            </a:r>
          </a:p>
        </p:txBody>
      </p:sp>
    </p:spTree>
    <p:extLst>
      <p:ext uri="{BB962C8B-B14F-4D97-AF65-F5344CB8AC3E}">
        <p14:creationId xmlns:p14="http://schemas.microsoft.com/office/powerpoint/2010/main" val="21263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995A4-41DF-5546-AD87-CE0D104B2A37}"/>
              </a:ext>
            </a:extLst>
          </p:cNvPr>
          <p:cNvSpPr/>
          <p:nvPr/>
        </p:nvSpPr>
        <p:spPr>
          <a:xfrm>
            <a:off x="0" y="1634836"/>
            <a:ext cx="12192000" cy="5223163"/>
          </a:xfrm>
          <a:prstGeom prst="rect">
            <a:avLst/>
          </a:prstGeom>
          <a:solidFill>
            <a:srgbClr val="0517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sign with white text&#10;&#10;Description automatically generated">
            <a:extLst>
              <a:ext uri="{FF2B5EF4-FFF2-40B4-BE49-F238E27FC236}">
                <a16:creationId xmlns:a16="http://schemas.microsoft.com/office/drawing/2014/main" id="{189B2577-7977-DC44-A506-CDD76CE5B5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9166" y="441315"/>
            <a:ext cx="2377008" cy="492689"/>
          </a:xfrm>
          <a:prstGeom prst="rect">
            <a:avLst/>
          </a:prstGeom>
        </p:spPr>
      </p:pic>
      <p:pic>
        <p:nvPicPr>
          <p:cNvPr id="16" name="Picture 15">
            <a:extLst>
              <a:ext uri="{FF2B5EF4-FFF2-40B4-BE49-F238E27FC236}">
                <a16:creationId xmlns:a16="http://schemas.microsoft.com/office/drawing/2014/main" id="{972F65EF-3F70-934D-9E01-A222115731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34234" y="2020149"/>
            <a:ext cx="3223956" cy="4195087"/>
          </a:xfrm>
          <a:prstGeom prst="rect">
            <a:avLst/>
          </a:prstGeom>
        </p:spPr>
      </p:pic>
      <p:sp>
        <p:nvSpPr>
          <p:cNvPr id="10" name="Content Placeholder 2">
            <a:extLst>
              <a:ext uri="{FF2B5EF4-FFF2-40B4-BE49-F238E27FC236}">
                <a16:creationId xmlns:a16="http://schemas.microsoft.com/office/drawing/2014/main" id="{329F9BBF-1E14-F144-B63F-2CD56106ECBD}"/>
              </a:ext>
            </a:extLst>
          </p:cNvPr>
          <p:cNvSpPr txBox="1">
            <a:spLocks/>
          </p:cNvSpPr>
          <p:nvPr/>
        </p:nvSpPr>
        <p:spPr>
          <a:xfrm>
            <a:off x="7407409" y="4672745"/>
            <a:ext cx="2053650" cy="1615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6"/>
          <p:cNvSpPr>
            <a:spLocks noGrp="1"/>
          </p:cNvSpPr>
          <p:nvPr>
            <p:ph idx="1"/>
          </p:nvPr>
        </p:nvSpPr>
        <p:spPr/>
        <p:txBody>
          <a:bodyPr/>
          <a:lstStyle/>
          <a:p>
            <a:endParaRPr lang="en-US"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815" y="1415143"/>
            <a:ext cx="5326469" cy="3336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3" name="Chart 12"/>
          <p:cNvGraphicFramePr>
            <a:graphicFrameLocks/>
          </p:cNvGraphicFramePr>
          <p:nvPr>
            <p:extLst>
              <p:ext uri="{D42A27DB-BD31-4B8C-83A1-F6EECF244321}">
                <p14:modId xmlns:p14="http://schemas.microsoft.com/office/powerpoint/2010/main" val="407361229"/>
              </p:ext>
            </p:extLst>
          </p:nvPr>
        </p:nvGraphicFramePr>
        <p:xfrm>
          <a:off x="932733" y="1732358"/>
          <a:ext cx="5620468" cy="4069728"/>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p:cNvGrpSpPr/>
          <p:nvPr/>
        </p:nvGrpSpPr>
        <p:grpSpPr>
          <a:xfrm>
            <a:off x="8082308" y="1175658"/>
            <a:ext cx="3575882" cy="5367392"/>
            <a:chOff x="7179786" y="1175658"/>
            <a:chExt cx="3575882" cy="5367392"/>
          </a:xfrm>
        </p:grpSpPr>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9786" y="1175658"/>
              <a:ext cx="3575882" cy="5367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9775371" y="1273629"/>
              <a:ext cx="523753"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8967727" y="1954528"/>
              <a:ext cx="523753"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9816245" y="3804924"/>
              <a:ext cx="523753"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8967726" y="4692019"/>
              <a:ext cx="523753" cy="2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Title 1">
            <a:extLst>
              <a:ext uri="{FF2B5EF4-FFF2-40B4-BE49-F238E27FC236}">
                <a16:creationId xmlns:a16="http://schemas.microsoft.com/office/drawing/2014/main" id="{54B69E3C-1127-8546-93FA-89618BF3C73F}"/>
              </a:ext>
            </a:extLst>
          </p:cNvPr>
          <p:cNvSpPr txBox="1">
            <a:spLocks/>
          </p:cNvSpPr>
          <p:nvPr/>
        </p:nvSpPr>
        <p:spPr>
          <a:xfrm>
            <a:off x="459360" y="207817"/>
            <a:ext cx="7974874" cy="9478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Verdana" panose="020B0604030504040204" pitchFamily="34" charset="0"/>
                <a:ea typeface="Verdana" panose="020B0604030504040204" pitchFamily="34" charset="0"/>
                <a:cs typeface="Verdana" panose="020B0604030504040204" pitchFamily="34" charset="0"/>
              </a:rPr>
              <a:t>Menstrual cycle effects on thermoregulation</a:t>
            </a:r>
          </a:p>
        </p:txBody>
      </p:sp>
      <p:sp>
        <p:nvSpPr>
          <p:cNvPr id="22" name="Title 1">
            <a:extLst>
              <a:ext uri="{FF2B5EF4-FFF2-40B4-BE49-F238E27FC236}">
                <a16:creationId xmlns:a16="http://schemas.microsoft.com/office/drawing/2014/main" id="{4904DB95-1B7F-1E43-A5C1-F01893E3C450}"/>
              </a:ext>
            </a:extLst>
          </p:cNvPr>
          <p:cNvSpPr txBox="1">
            <a:spLocks/>
          </p:cNvSpPr>
          <p:nvPr/>
        </p:nvSpPr>
        <p:spPr>
          <a:xfrm>
            <a:off x="459360" y="441315"/>
            <a:ext cx="5830604" cy="12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B01C39"/>
                </a:solidFill>
                <a:latin typeface="Verdana" panose="020B0604030504040204" pitchFamily="34" charset="0"/>
                <a:ea typeface="Verdana" panose="020B0604030504040204" pitchFamily="34" charset="0"/>
                <a:cs typeface="Verdana" panose="020B0604030504040204" pitchFamily="34" charset="0"/>
              </a:rPr>
              <a:t>&gt; Phases and hormones</a:t>
            </a:r>
          </a:p>
        </p:txBody>
      </p:sp>
    </p:spTree>
    <p:extLst>
      <p:ext uri="{BB962C8B-B14F-4D97-AF65-F5344CB8AC3E}">
        <p14:creationId xmlns:p14="http://schemas.microsoft.com/office/powerpoint/2010/main" val="11951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5133</TotalTime>
  <Words>4855</Words>
  <Application>Microsoft Office PowerPoint</Application>
  <PresentationFormat>Widescreen</PresentationFormat>
  <Paragraphs>323</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Verdana</vt:lpstr>
      <vt:lpstr>Office Theme</vt:lpstr>
      <vt:lpstr>PowerPoint Presentation</vt:lpstr>
      <vt:lpstr>Background</vt:lpstr>
      <vt:lpstr>Background</vt:lpstr>
      <vt:lpstr>Are sex differences important?</vt:lpstr>
      <vt:lpstr>Health</vt:lpstr>
      <vt:lpstr>Health</vt:lpstr>
      <vt:lpstr>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 training</dc:title>
  <dc:creator>Jane Mason</dc:creator>
  <cp:lastModifiedBy>ALAN Griffiths</cp:lastModifiedBy>
  <cp:revision>641</cp:revision>
  <cp:lastPrinted>2018-12-13T16:16:41Z</cp:lastPrinted>
  <dcterms:created xsi:type="dcterms:W3CDTF">2018-12-12T17:08:58Z</dcterms:created>
  <dcterms:modified xsi:type="dcterms:W3CDTF">2020-07-07T19:56:06Z</dcterms:modified>
</cp:coreProperties>
</file>